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88" r:id="rId7"/>
    <p:sldId id="294" r:id="rId8"/>
    <p:sldId id="295" r:id="rId9"/>
    <p:sldId id="296" r:id="rId10"/>
    <p:sldId id="287" r:id="rId11"/>
    <p:sldId id="29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7" r:id="rId35"/>
    <p:sldId id="298" r:id="rId36"/>
  </p:sldIdLst>
  <p:sldSz cx="9144000" cy="5143500" type="screen16x9"/>
  <p:notesSz cx="20104100" cy="11309350"/>
  <p:embeddedFontLst>
    <p:embeddedFont>
      <p:font typeface="Helvetica Neue" panose="02000503000000020004" pitchFamily="2" charset="0"/>
      <p:regular r:id="rId38"/>
      <p:bold r:id="rId39"/>
      <p:italic r:id="rId40"/>
      <p:boldItalic r:id="rId41"/>
    </p:embeddedFont>
    <p:embeddedFont>
      <p:font typeface="Helvetica Neue Light" panose="02000403000000020004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7"/>
    <p:restoredTop sz="85714"/>
  </p:normalViewPr>
  <p:slideViewPr>
    <p:cSldViewPr snapToGrid="0">
      <p:cViewPr>
        <p:scale>
          <a:sx n="164" d="100"/>
          <a:sy n="164" d="100"/>
        </p:scale>
        <p:origin x="328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ce1fe7d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ce1fe7d7b_0_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9ce1fe7d7b_0_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ce1fe7d7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ce1fe7d7b_0_6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g9ce1fe7d7b_0_67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ce1fe7d7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ce1fe7d7b_0_8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9ce1fe7d7b_0_8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ce1fe7d7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ce1fe7d7b_0_10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Nanopore sequencing relies on pore proteins embedded in a membrane with an electrical gradient across it.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DNA strands are split and a single strand at a time is passed through the pore using a molecular motor. DNA passes through at 250 basepairs per second (ONT R9 pore)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As the DNA passes through, it disrupts the electrical gradient across the pore.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The disruptions in this gradient can be mapped to DNA sequences (usually 5 to 6 mers). A recurrent neural network is used to associate a disruption state to a specific kmer.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Nanopores are used to sequence both DNA and RNA, and work is being done to make the technology suitable for routine protein sequencing.</a:t>
            </a:r>
            <a:endParaRPr sz="1000"/>
          </a:p>
        </p:txBody>
      </p:sp>
      <p:sp>
        <p:nvSpPr>
          <p:cNvPr id="273" name="Google Shape;273;g9ce1fe7d7b_0_10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ce1fe7d7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ce1fe7d7b_0_12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9ce1fe7d7b_0_12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ce1fe7d7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ce1fe7d7b_0_13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Long, high-molecular weight DNA pieces are placed individually into droplets.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Each droplet undergoes a short-read sequencing reaction. Within each droplet, each read is labeled with a 10x barcode.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The barcodes are then used to phase SNVs, indels and structural variants.</a:t>
            </a:r>
            <a:endParaRPr sz="1000"/>
          </a:p>
        </p:txBody>
      </p:sp>
      <p:sp>
        <p:nvSpPr>
          <p:cNvPr id="293" name="Google Shape;293;g9ce1fe7d7b_0_135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ce1fe7d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ce1fe7d7b_0_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Hi-C provides long-range chromatin organization information - helps answer “which pieces of the chromatin are near each other”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In Hi-C, DNA is crosslinked and cut with restriction enzymes.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Ends are filled with biotin, which is then ligated.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The crosslinking is then reversed and the ligated DNA portions are sequenced, revealing the sequences on either side of the restriction site.</a:t>
            </a:r>
            <a:endParaRPr sz="1000"/>
          </a:p>
        </p:txBody>
      </p:sp>
      <p:sp>
        <p:nvSpPr>
          <p:cNvPr id="305" name="Google Shape;305;g9ce1fe7d7b_0_1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ce1fe7d7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ce1fe7d7b_0_17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Much like Fiber-FISH (used for SV detection)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Provides very long range information based on probes.</a:t>
            </a:r>
            <a:endParaRPr sz="1000" dirty="0"/>
          </a:p>
        </p:txBody>
      </p:sp>
      <p:sp>
        <p:nvSpPr>
          <p:cNvPr id="316" name="Google Shape;316;g9ce1fe7d7b_0_17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ce1fe7d7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ce1fe7d7b_0_22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9ce1fe7d7b_0_22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ce1fe7d7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ce1fe7d7b_0_2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9ce1fe7d7b_0_23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ce1fe7d7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ce1fe7d7b_0_24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How do we generate contigs?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Two main types of assembly algorithms</a:t>
            </a:r>
            <a:endParaRPr sz="1000" dirty="0"/>
          </a:p>
        </p:txBody>
      </p:sp>
      <p:sp>
        <p:nvSpPr>
          <p:cNvPr id="353" name="Google Shape;353;g9ce1fe7d7b_0_247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ce1fe7d7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ce1fe7d7b_0_1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9ce1fe7d7b_0_19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ce1fe7d7b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ce1fe7d7b_0_25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9ce1fe7d7b_0_259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ce1fe7d7b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ce1fe7d7b_0_27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9ce1fe7d7b_0_27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ce1fe7d7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ce1fe7d7b_0_28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9ce1fe7d7b_0_28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ce1fe7d7b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ce1fe7d7b_0_30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Ordering the scaffolds (which are themselves ordered / connected contigs) into even longer structures.</a:t>
            </a:r>
            <a:endParaRPr sz="1100"/>
          </a:p>
        </p:txBody>
      </p:sp>
      <p:sp>
        <p:nvSpPr>
          <p:cNvPr id="393" name="Google Shape;393;g9ce1fe7d7b_0_30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ce1fe7d7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ce1fe7d7b_0_3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9ce1fe7d7b_0_31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ce1fe7d7b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ce1fe7d7b_0_43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Use Illumina short reads of parents to find maternal and paternal kmers.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Bin PacBio reads from offspring by their maternal and paternal kmers - assemble bins of pacbio reads individually.</a:t>
            </a:r>
            <a:endParaRPr sz="1200"/>
          </a:p>
        </p:txBody>
      </p:sp>
      <p:sp>
        <p:nvSpPr>
          <p:cNvPr id="480" name="Google Shape;480;g9ce1fe7d7b_0_43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ce1fe7d7b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ce1fe7d7b_0_44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KAT - kmer analysis toolkit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BUSCO - Benchmarking Universal Single Copy Orthologs</a:t>
            </a:r>
            <a:endParaRPr sz="1100"/>
          </a:p>
        </p:txBody>
      </p:sp>
      <p:sp>
        <p:nvSpPr>
          <p:cNvPr id="488" name="Google Shape;488;g9ce1fe7d7b_0_449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ce1fe7d7b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ce1fe7d7b_0_46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02" name="Google Shape;502;g9ce1fe7d7b_0_46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ce1fe7d7b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9ce1fe7d7b_0_48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9ce1fe7d7b_0_487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ce1fe7d7b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9ce1fe7d7b_0_50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9ce1fe7d7b_0_50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ce1fe7d7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ce1fe7d7b_0_3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9ce1fe7d7b_0_3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ce1fe7d7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ce1fe7d7b_0_19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Lepidoptera - moths and butterflies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Assemblies generated are longer and have higher scaffold N50 than those in Lepbase</a:t>
            </a:r>
            <a:endParaRPr sz="1200"/>
          </a:p>
        </p:txBody>
      </p:sp>
      <p:sp>
        <p:nvSpPr>
          <p:cNvPr id="531" name="Google Shape;531;g9ce1fe7d7b_0_19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ce1fe7d7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9ce1fe7d7b_0_15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We’ve now assembled complete chromosomes (centromeres, telomeres and all) including for human genomes.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55" name="Google Shape;555;g9ce1fe7d7b_0_15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513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ce1fe7d7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ce1fe7d7b_0_4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9ce1fe7d7b_0_4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ce1fe7d7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ce1fe7d7b_0_5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9ce1fe7d7b_0_5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7303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008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770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090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 extrusionOk="0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1" y="-62"/>
            <a:ext cx="9144142" cy="51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 extrusionOk="0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2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45719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with images">
  <p:cSld name="3 column with image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 h="120000" extrusionOk="0">
                <a:moveTo>
                  <a:pt x="0" y="0"/>
                </a:moveTo>
                <a:lnTo>
                  <a:pt x="4261650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 h="120000" extrusionOk="0">
                <a:moveTo>
                  <a:pt x="0" y="0"/>
                </a:moveTo>
                <a:lnTo>
                  <a:pt x="4261650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 h="120000" extrusionOk="0">
                <a:moveTo>
                  <a:pt x="0" y="0"/>
                </a:moveTo>
                <a:lnTo>
                  <a:pt x="4261650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3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4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5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6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7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1053584" y="1417406"/>
            <a:ext cx="1956531" cy="12192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Imagery  Area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3593734" y="1417406"/>
            <a:ext cx="1956531" cy="12192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Imagery  Area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1"/>
          <p:cNvSpPr/>
          <p:nvPr/>
        </p:nvSpPr>
        <p:spPr>
          <a:xfrm>
            <a:off x="6134100" y="1417406"/>
            <a:ext cx="1956531" cy="12192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Imagery  Area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>
            <a:spLocks noGrp="1"/>
          </p:cNvSpPr>
          <p:nvPr>
            <p:ph type="body" idx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 h="120000" extrusionOk="0">
                <a:moveTo>
                  <a:pt x="0" y="0"/>
                </a:moveTo>
                <a:lnTo>
                  <a:pt x="4261650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 h="120000" extrusionOk="0">
                <a:moveTo>
                  <a:pt x="0" y="0"/>
                </a:moveTo>
                <a:lnTo>
                  <a:pt x="4261650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2"/>
          <p:cNvSpPr/>
          <p:nvPr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 h="120000" extrusionOk="0">
                <a:moveTo>
                  <a:pt x="0" y="0"/>
                </a:moveTo>
                <a:lnTo>
                  <a:pt x="4261650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2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body" idx="3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4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5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body" idx="6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body" idx="7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slide">
  <p:cSld name="Statement slid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3"/>
          <p:cNvSpPr txBox="1">
            <a:spLocks noGrp="1"/>
          </p:cNvSpPr>
          <p:nvPr>
            <p:ph type="body" idx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ment Slide (blue)">
  <p:cSld name="Stement Slide (blue)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/>
          <p:nvPr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 extrusionOk="0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1" y="-62"/>
            <a:ext cx="9144142" cy="51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>
            <a:spLocks noGrp="1"/>
          </p:cNvSpPr>
          <p:nvPr>
            <p:ph type="body" idx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1" name="Google Shape;13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(Landscape)">
  <p:cSld name="Graph (Landscape)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2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381000" y="1352550"/>
            <a:ext cx="6400800" cy="28194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Area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, Title and Body Copy">
  <p:cSld name="Graph, Title and Body Cop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2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Area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and Body Copy">
  <p:cSld name="Graph and Body Cop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>
            <a:spLocks noGrp="1"/>
          </p:cNvSpPr>
          <p:nvPr>
            <p:ph type="body" idx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Area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width textbox">
  <p:cSld name="Title and full width textbox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2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text boxes">
  <p:cSld name="Title and two text boxe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>
            <a:spLocks noGrp="1"/>
          </p:cNvSpPr>
          <p:nvPr>
            <p:ph type="body" idx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body" idx="2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3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left text/right graphic">
  <p:cSld name="Title, left text/right graphic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2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4648200" y="1581150"/>
            <a:ext cx="3733800" cy="25452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Graph/Media Area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 Slide with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 extrusionOk="0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1" y="-62"/>
            <a:ext cx="9144142" cy="51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Imagery  Area</a:t>
            </a:r>
            <a:endParaRPr sz="12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right text/left graphic">
  <p:cSld name="Title, right text/left graphic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2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762000" y="1581150"/>
            <a:ext cx="3733800" cy="25452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Graph/Media Area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width graphic">
  <p:cSld name="Title and full width graphic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762000" y="1581150"/>
            <a:ext cx="7620000" cy="25452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Graph/Media Area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title">
  <p:cSld name="Blank Slide with titl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>
            <a:spLocks noGrp="1"/>
          </p:cNvSpPr>
          <p:nvPr>
            <p:ph type="body" idx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3998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Blank Slide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Copy">
  <p:cSld name="Title &amp; Body Cop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lank">
  <p:cSld name="Title &amp; 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&amp; Body Copy">
  <p:cSld name="Picture &amp; Body Cop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Imagery  Area</a:t>
            </a:r>
            <a:endParaRPr sz="12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, Title &amp; Body Copy">
  <p:cSld name="Picture, Title &amp; Body Cop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Imagery  Area</a:t>
            </a:r>
            <a:endParaRPr sz="12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&amp; Blank">
  <p:cSld name="Picture &amp; 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Imagery  Area</a:t>
            </a:r>
            <a:endParaRPr sz="12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with images">
  <p:cSld name="4 column with image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 h="120000" extrusionOk="0">
                <a:moveTo>
                  <a:pt x="0" y="0"/>
                </a:moveTo>
                <a:lnTo>
                  <a:pt x="2575837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/>
          <p:nvPr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 h="120000" extrusionOk="0">
                <a:moveTo>
                  <a:pt x="0" y="0"/>
                </a:moveTo>
                <a:lnTo>
                  <a:pt x="2575837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9"/>
          <p:cNvSpPr/>
          <p:nvPr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 h="120000" extrusionOk="0">
                <a:moveTo>
                  <a:pt x="0" y="0"/>
                </a:moveTo>
                <a:lnTo>
                  <a:pt x="2575837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 h="120000" extrusionOk="0">
                <a:moveTo>
                  <a:pt x="0" y="0"/>
                </a:moveTo>
                <a:lnTo>
                  <a:pt x="2575837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3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4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5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6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7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8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9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1071565" y="1428750"/>
            <a:ext cx="1171737" cy="12192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Imagery  Area</a:t>
            </a:r>
            <a:endParaRPr sz="12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3009901" y="1428750"/>
            <a:ext cx="1171737" cy="12192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Imagery  Area</a:t>
            </a:r>
            <a:endParaRPr sz="12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4962525" y="1417406"/>
            <a:ext cx="1171737" cy="12192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Imagery  Area</a:t>
            </a:r>
            <a:endParaRPr sz="12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6903092" y="1417406"/>
            <a:ext cx="1171737" cy="12192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Imagery  Area</a:t>
            </a:r>
            <a:endParaRPr sz="12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748" y="399"/>
            <a:ext cx="4571252" cy="51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"/>
            <a:ext cx="9144000" cy="514354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/>
          <p:nvPr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 h="120000" extrusionOk="0">
                <a:moveTo>
                  <a:pt x="0" y="0"/>
                </a:moveTo>
                <a:lnTo>
                  <a:pt x="2575837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0"/>
          <p:cNvSpPr/>
          <p:nvPr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 h="120000" extrusionOk="0">
                <a:moveTo>
                  <a:pt x="0" y="0"/>
                </a:moveTo>
                <a:lnTo>
                  <a:pt x="2575837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 h="120000" extrusionOk="0">
                <a:moveTo>
                  <a:pt x="0" y="0"/>
                </a:moveTo>
                <a:lnTo>
                  <a:pt x="2575837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0"/>
          <p:cNvSpPr/>
          <p:nvPr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 h="120000" extrusionOk="0">
                <a:moveTo>
                  <a:pt x="0" y="0"/>
                </a:moveTo>
                <a:lnTo>
                  <a:pt x="2575837" y="0"/>
                </a:lnTo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2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3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4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5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body" idx="6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7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8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9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54"/>
              </a:spcBef>
              <a:spcAft>
                <a:spcPts val="0"/>
              </a:spcAft>
              <a:buClr>
                <a:srgbClr val="232642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2326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/>
          <p:nvPr/>
        </p:nvSpPr>
        <p:spPr>
          <a:xfrm>
            <a:off x="0" y="4933225"/>
            <a:ext cx="9144000" cy="210300"/>
          </a:xfrm>
          <a:prstGeom prst="rect">
            <a:avLst/>
          </a:prstGeom>
          <a:solidFill>
            <a:srgbClr val="307296"/>
          </a:solidFill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81278" marR="81278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1082950" y="1253592"/>
            <a:ext cx="6865200" cy="3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38" marR="4063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37697"/>
                </a:solidFill>
              </a:rPr>
              <a:t>Module 10: Genome assembly</a:t>
            </a:r>
            <a:endParaRPr dirty="0">
              <a:solidFill>
                <a:schemeClr val="dk1"/>
              </a:solidFill>
            </a:endParaRPr>
          </a:p>
          <a:p>
            <a:pPr marL="40638" marR="40638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rgbClr val="537697"/>
              </a:solidFill>
            </a:endParaRPr>
          </a:p>
          <a:p>
            <a:pPr marL="40638" marR="40638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537697"/>
              </a:solidFill>
            </a:endParaRPr>
          </a:p>
          <a:p>
            <a:pPr marL="40638" marR="4063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37697"/>
                </a:solidFill>
              </a:rPr>
              <a:t>Eugene Gardner</a:t>
            </a:r>
          </a:p>
          <a:p>
            <a:pPr marL="40638" marR="4063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537697"/>
                </a:solidFill>
              </a:rPr>
              <a:t>Postdoctoral Fellow, </a:t>
            </a:r>
            <a:r>
              <a:rPr lang="en-US" sz="1000" dirty="0" err="1">
                <a:solidFill>
                  <a:srgbClr val="537697"/>
                </a:solidFill>
              </a:rPr>
              <a:t>Wellcome</a:t>
            </a:r>
            <a:r>
              <a:rPr lang="en-US" sz="1000" dirty="0">
                <a:solidFill>
                  <a:srgbClr val="537697"/>
                </a:solidFill>
              </a:rPr>
              <a:t> Sanger Institute</a:t>
            </a:r>
          </a:p>
          <a:p>
            <a:pPr marL="40638" marR="4063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537697"/>
                </a:solidFill>
              </a:rPr>
              <a:t>e   : eg15@sanger.ac.uk</a:t>
            </a:r>
          </a:p>
          <a:p>
            <a:pPr marL="40638" marR="4063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537697"/>
                </a:solidFill>
              </a:rPr>
              <a:t>     : @</a:t>
            </a:r>
            <a:r>
              <a:rPr lang="en-US" sz="1000" dirty="0" err="1">
                <a:solidFill>
                  <a:srgbClr val="537697"/>
                </a:solidFill>
              </a:rPr>
              <a:t>DrGeneUK</a:t>
            </a:r>
            <a:endParaRPr lang="en-US" sz="1000" dirty="0">
              <a:solidFill>
                <a:srgbClr val="537697"/>
              </a:solidFill>
            </a:endParaRPr>
          </a:p>
          <a:p>
            <a:pPr marL="40638" marR="40638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537697"/>
              </a:solidFill>
            </a:endParaRPr>
          </a:p>
          <a:p>
            <a:pPr marL="40638" marR="40638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537697"/>
              </a:solidFill>
            </a:endParaRPr>
          </a:p>
          <a:p>
            <a:pPr marL="40638" marR="4063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tx1"/>
                </a:solidFill>
              </a:rPr>
              <a:t>Presentation originally developed by:</a:t>
            </a:r>
          </a:p>
          <a:p>
            <a:pPr marL="40638" marR="4063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37697"/>
                </a:solidFill>
              </a:rPr>
              <a:t>Shane McCarthy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1192804" y="1780807"/>
            <a:ext cx="4542000" cy="0"/>
          </a:xfrm>
          <a:prstGeom prst="straightConnector1">
            <a:avLst/>
          </a:prstGeom>
          <a:noFill/>
          <a:ln w="9525" cap="flat" cmpd="sng">
            <a:solidFill>
              <a:srgbClr val="30729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94;p22">
            <a:extLst>
              <a:ext uri="{FF2B5EF4-FFF2-40B4-BE49-F238E27FC236}">
                <a16:creationId xmlns:a16="http://schemas.microsoft.com/office/drawing/2014/main" id="{002A774A-9B31-9C4F-93AC-C7CE4CB97A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508" y="2772952"/>
            <a:ext cx="195622" cy="1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30">
            <a:extLst>
              <a:ext uri="{FF2B5EF4-FFF2-40B4-BE49-F238E27FC236}">
                <a16:creationId xmlns:a16="http://schemas.microsoft.com/office/drawing/2014/main" id="{0FF7CE4E-9A9B-F448-AA20-776200502266}"/>
              </a:ext>
            </a:extLst>
          </p:cNvPr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Brief History of Genome Assembly</a:t>
            </a:r>
            <a:endParaRPr sz="24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0147C-2D88-2041-9181-2B930E9F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0" y="1037796"/>
            <a:ext cx="8538980" cy="32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23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FE8E4-2CFD-084E-B858-E953F6DDC7EB}"/>
              </a:ext>
            </a:extLst>
          </p:cNvPr>
          <p:cNvSpPr/>
          <p:nvPr/>
        </p:nvSpPr>
        <p:spPr>
          <a:xfrm>
            <a:off x="319586" y="1054462"/>
            <a:ext cx="86230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Long read sequencing has become the dominant platform for genome assembly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Illumina reads alone are rarely used now - while there used to be a large tradeoff in length/error rate of reads, improvements in tech and algorithms have made long reads common.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Google Shape;229;p29">
            <a:extLst>
              <a:ext uri="{FF2B5EF4-FFF2-40B4-BE49-F238E27FC236}">
                <a16:creationId xmlns:a16="http://schemas.microsoft.com/office/drawing/2014/main" id="{4EF094A8-5790-D445-8AB2-420CFD9AAC48}"/>
              </a:ext>
            </a:extLst>
          </p:cNvPr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 considerations in assembly – Technology</a:t>
            </a:r>
            <a:endParaRPr sz="24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5779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Slides from Ira Hall, via Jared Simpson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PacBio sequencing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327975" y="3174025"/>
            <a:ext cx="479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 points:</a:t>
            </a:r>
            <a:endParaRPr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●"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 DNA molecule and 1 polymerase in each well (zero-mode waveguide, ZMW)</a:t>
            </a:r>
            <a:endParaRPr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●"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 colours flash in realtime as polymerase acts</a:t>
            </a:r>
            <a:endParaRPr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●"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Methylated bases have distinct pattern</a:t>
            </a:r>
            <a:endParaRPr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●"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theoretical limit to DNA fragment length</a:t>
            </a:r>
            <a:endParaRPr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5" name="Google Shape;255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640" y="786125"/>
            <a:ext cx="1679634" cy="14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 descr="page10image804892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9238" y="863892"/>
            <a:ext cx="3223319" cy="115162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790392" y="2607704"/>
            <a:ext cx="19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1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3354" y="2253175"/>
            <a:ext cx="3894319" cy="8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3876" y="863898"/>
            <a:ext cx="2983600" cy="3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Slides from Ira Hall, via Jared Simpson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PacBio sequencing and assembly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285763" y="872851"/>
            <a:ext cx="5026800" cy="3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Advantages: 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00" marR="0" lvl="1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Long read lengths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00" marR="0" lvl="1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Few systematic errors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00" marR="0" lvl="1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detect some base modifications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00" marR="0" lvl="1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get more accuracy, if you loop over the ZMW multiple times - circular consensus sequencing (CCS)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None/>
            </a:pPr>
            <a:endParaRPr b="0" i="0" u="none" strike="noStrike" cap="non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Disadvantages: 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00" marR="0" lvl="1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 read error rate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00" marR="0" lvl="1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 cost per-base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0972" y="415651"/>
            <a:ext cx="2144518" cy="423846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285763" y="3454170"/>
            <a:ext cx="50268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"/>
              <a:buNone/>
            </a:pPr>
            <a:r>
              <a:rPr lang="en-US" b="0" i="1" u="none" strike="noStrike" cap="non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2019 Update</a:t>
            </a: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00" marR="0" lvl="1" indent="-203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Sequel II launched with 8-fold increase in yield and improvement in CCS accuracy (HiFi reads).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Illustration by David Eccles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Nanopore sequencing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7" name="Google Shape;277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192" y="786125"/>
            <a:ext cx="3903308" cy="21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450" y="2892873"/>
            <a:ext cx="3229679" cy="173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1490" y="2781001"/>
            <a:ext cx="3489236" cy="184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Slides from Ira Hall, via Jared Simpson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Nanopore sequencing and assembly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7" name="Google Shape;287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288" y="911681"/>
            <a:ext cx="4107462" cy="186131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/>
        </p:nvSpPr>
        <p:spPr>
          <a:xfrm>
            <a:off x="1587761" y="2920302"/>
            <a:ext cx="28134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Advantages: 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" marR="0" lvl="1" indent="-20777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Portability and low capital cost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" marR="0" lvl="1" indent="-20777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Read lengths up to 1Mbp reported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" marR="0" lvl="1" indent="-20777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 modification detection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" marR="0" lvl="1" indent="-20777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Sequence RNA directly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4491751" y="2898552"/>
            <a:ext cx="3066600" cy="1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8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Disadvantages: 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" marR="0" lvl="1" indent="-20777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 error rate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" marR="0" lvl="1" indent="-20777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Systematic errors around homopolymers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E7ABDD-1129-4D49-9A23-618B5E4CE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37" y="786126"/>
            <a:ext cx="3183389" cy="1790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3EC241-A69A-4341-B970-E7B30E5FD98B}"/>
              </a:ext>
            </a:extLst>
          </p:cNvPr>
          <p:cNvSpPr txBox="1"/>
          <p:nvPr/>
        </p:nvSpPr>
        <p:spPr>
          <a:xfrm>
            <a:off x="1241376" y="2576781"/>
            <a:ext cx="22092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Ed Yong. </a:t>
            </a:r>
            <a:r>
              <a:rPr lang="en-US" sz="800" i="1" dirty="0"/>
              <a:t>The Atlantic</a:t>
            </a:r>
            <a:r>
              <a:rPr lang="en-US" sz="800" dirty="0"/>
              <a:t>. September 16, 2015.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Read clouds or linked-reads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7" name="Google Shape;297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800" y="838138"/>
            <a:ext cx="4152897" cy="274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 descr="10x_Genomics_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2433" y="951403"/>
            <a:ext cx="957963" cy="61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8226" y="3713781"/>
            <a:ext cx="3748939" cy="105831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5342421" y="4036900"/>
            <a:ext cx="32370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Yeo S, Coombe L, Warren RL, Chu J, Birol I. ARCS: scaffolding genome drafts with linked reads. Bioinformatics. 2018.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5501550" y="1735525"/>
            <a:ext cx="2774400" cy="2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Longer range “read clouds” e.g. from 10X Genomics Chromium, can bridge bigger repeats/gaps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endParaRPr b="0" i="0" u="none" strike="noStrike" cap="non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Multiple reads from  a long ~100kb template sharing a barcode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Hi-C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9" name="Google Shape;309;p36" descr="hic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4500" y="440850"/>
            <a:ext cx="5507250" cy="16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195" y="3445891"/>
            <a:ext cx="4049217" cy="110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0064" y="2518362"/>
            <a:ext cx="4970636" cy="20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/>
        </p:nvSpPr>
        <p:spPr>
          <a:xfrm>
            <a:off x="327975" y="906900"/>
            <a:ext cx="3124500" cy="21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Hi-C “proximity ligation”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is used to look at local chromatin organisation, but globally most Hi-C links are on the same chromosome, and more are close than distant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Automated tools (e.g. SALSA2, 3d-dna)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Visualisers (e.g. Juicer, Hi-Glass)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Editors (e.g. Juicer, Pretext)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Optical mapping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0" name="Google Shape;32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4590" y="557525"/>
            <a:ext cx="3266361" cy="249418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/>
        </p:nvSpPr>
        <p:spPr>
          <a:xfrm>
            <a:off x="473023" y="902975"/>
            <a:ext cx="3600300" cy="3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228600" marR="0" lvl="0" indent="-2095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Isolate high molecular weight DNA fragments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Label specific sequence motifs across the entire genome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Linearise and image labelled DNA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Restriction digest maps give approximate spacing of restriction sites (short sequence motifs), skipping over repeats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4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Now scaled up by dedicated optical imaging machines, e.g. BioNano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251" y="4133575"/>
            <a:ext cx="1695583" cy="61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8743" y="3104480"/>
            <a:ext cx="2126167" cy="15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Long-range technologies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9" name="Google Shape;33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26" y="896200"/>
            <a:ext cx="7161226" cy="354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7935" y="4259323"/>
            <a:ext cx="2266063" cy="61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 descr="Untitled.png"/>
          <p:cNvPicPr preferRelativeResize="0"/>
          <p:nvPr/>
        </p:nvPicPr>
        <p:blipFill rotWithShape="1">
          <a:blip r:embed="rId3">
            <a:alphaModFix/>
          </a:blip>
          <a:srcRect t="12925" b="9301"/>
          <a:stretch/>
        </p:blipFill>
        <p:spPr>
          <a:xfrm>
            <a:off x="4136275" y="2100900"/>
            <a:ext cx="4954700" cy="127746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genome assembly?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327975" y="873325"/>
            <a:ext cx="7113300" cy="3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process of reconstructing the genomic sequence fro</a:t>
            </a:r>
            <a:r>
              <a:rPr lang="en-US" sz="1500" b="1" dirty="0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 sequenced fragments</a:t>
            </a:r>
            <a:br>
              <a:rPr lang="en-US" sz="1500" b="1" dirty="0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500" b="1" dirty="0">
              <a:solidFill>
                <a:srgbClr val="53769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Sequencing technologies can only sequence short stretches of DNA (100 bp-1M </a:t>
            </a:r>
            <a:r>
              <a:rPr lang="en-US" b="0" i="0" u="none" strike="noStrike" cap="none" dirty="0" err="1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bp</a:t>
            </a: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Given many (millions or billions) of reads, produce a linear (or perhaps circular) genome</a:t>
            </a:r>
            <a:endParaRPr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Clone based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Select clones using markers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Sequence clones separately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Whole-genome shotgun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Fragment whole-genome into </a:t>
            </a:r>
            <a:b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tiny pieces and sequence</a:t>
            </a:r>
            <a:endParaRPr sz="1200" b="1" i="0" u="none" strike="noStrike" cap="none" dirty="0">
              <a:solidFill>
                <a:srgbClr val="000000"/>
              </a:solidFill>
            </a:endParaRPr>
          </a:p>
        </p:txBody>
      </p:sp>
      <p:pic>
        <p:nvPicPr>
          <p:cNvPr id="213" name="Google Shape;213;p27" descr="FZ9Wlv_ww5rYpg5tPkdsZzmMIjlvqgGD3oqQN__p7qK8wrIfgh8Zy-g-aSc-rlLOm-jyNQw3IEKkidsjC2CO4o6HiOa6R4LeRqFkwwPbMtpZ8wBmRjgq6_9yMaRZNPCFPqBqAR93QZI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281" y="3378387"/>
            <a:ext cx="4954682" cy="133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genome project workflow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8" name="Google Shape;348;p40" descr="18KrEiIM0gmYPaTwEFTRKiAWn9mPn7QOF6nCY6LYcU6ADZKiOS9LkwtIBy8j_L6G1k9LWQ06bA_MsieN6f9nFjOnG2xx4CUkMg9_AYx7RAis_n9eGaki0794o2F68A-k2kUEVtIIE4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92" y="855423"/>
            <a:ext cx="8972612" cy="359465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 txBox="1"/>
          <p:nvPr/>
        </p:nvSpPr>
        <p:spPr>
          <a:xfrm>
            <a:off x="7145874" y="4300075"/>
            <a:ext cx="1754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Vertebrate Genomes Project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Assembly: contig generation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572574" y="831850"/>
            <a:ext cx="4401300" cy="3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"/>
              <a:buNone/>
            </a:pPr>
            <a:r>
              <a:rPr lang="en-US" sz="1300" b="1" i="0" u="none" strike="noStrike" cap="non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OLC (Overlap Layout Consensus)</a:t>
            </a: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300"/>
              <a:buFont typeface="Helvetica Neue Light"/>
              <a:buChar char="•"/>
            </a:pP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all pairs x, y, of reads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2336" marR="0" lvl="1" indent="-1922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7697"/>
              </a:buClr>
              <a:buSzPts val="1300"/>
              <a:buFont typeface="Helvetica Neue Light"/>
              <a:buChar char="•"/>
            </a:pP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determine if there is sufficient overlap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2336" marR="0" lvl="1" indent="-19227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37697"/>
              </a:buClr>
              <a:buSzPts val="1300"/>
              <a:buFont typeface="Helvetica Neue Light"/>
              <a:buChar char="•"/>
            </a:pP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bundle stretches of overlap graph into contigs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300"/>
              <a:buFont typeface="Helvetica Neue Light"/>
              <a:buChar char="•"/>
            </a:pP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Computationally expensive (quadratic scaling with current approaches)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300"/>
              <a:buFont typeface="Helvetica Neue Light"/>
              <a:buChar char="•"/>
            </a:pP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 software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1480" marR="0" lvl="1" indent="-21971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300"/>
              <a:buFont typeface="Helvetica Neue Light"/>
              <a:buChar char="•"/>
            </a:pP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Falcon (PacBio), Canu (PacBio, ONT), minimap/miniasm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 Light"/>
              <a:buNone/>
            </a:pPr>
            <a:endParaRPr sz="1300" b="0" i="0" u="none" strike="noStrike" cap="non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500"/>
              <a:buFont typeface="Helvetica Neue"/>
              <a:buNone/>
            </a:pPr>
            <a:r>
              <a:rPr lang="en-US" sz="1300" b="1" i="0" u="none" strike="noStrike" cap="non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DBG: de Bruijn graph (</a:t>
            </a:r>
            <a:r>
              <a:rPr lang="en-US" sz="1300" b="1" i="1" u="none" strike="noStrike" cap="non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-US" sz="1300" b="1" i="0" u="none" strike="noStrike" cap="non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-mer)</a:t>
            </a: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300"/>
              <a:buFont typeface="Helvetica Neue Light"/>
              <a:buChar char="•"/>
            </a:pP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Build a graph of all subsequences (</a:t>
            </a:r>
            <a:r>
              <a:rPr lang="en-US" sz="13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“kmers”) </a:t>
            </a: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of length </a:t>
            </a:r>
            <a:r>
              <a:rPr lang="en-US" sz="1300" b="0" i="1" u="none" strike="noStrike" cap="non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300"/>
              <a:buFont typeface="Helvetica Neue Light"/>
              <a:buChar char="•"/>
            </a:pP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 software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1480" marR="0" lvl="1" indent="-21971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300"/>
              <a:buFont typeface="Helvetica Neue Light"/>
              <a:buChar char="•"/>
            </a:pPr>
            <a:r>
              <a:rPr lang="en-US" sz="13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velvet, ABySS, SPAdes, wtdbg2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41" descr="GudTRMjiwFuOf8n77AREiU6GbE6lgVRIe6CbV6bt-miiZFajMcYACNy62Ndp9pHDtFgRSdMv2nqF22UiGxoH0wWuAta7CzSBlPpFQ-CZV8WdzrkxyGr1Ln9a0MvKVnUxiM2PFJVHagw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1115" y="864648"/>
            <a:ext cx="2689830" cy="122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 descr="LZGLyrTa5q5a0SNrgiahG-Qzu_EGAyJ4N1QbLc6j1ACG9R7St3CiFuWbAOLiC9rTlvogK_k10buBTgfTziE0gjMvFuOuxpTX0faI6Kf7WJXOaATB75UerqIm0GJNjCKKQIDrj5ntap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6256" y="2710168"/>
            <a:ext cx="3739544" cy="187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163500" y="2824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Hurdles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7" name="Google Shape;367;p42"/>
          <p:cNvSpPr txBox="1"/>
          <p:nvPr/>
        </p:nvSpPr>
        <p:spPr>
          <a:xfrm>
            <a:off x="239700" y="936525"/>
            <a:ext cx="3933300" cy="3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228600" indent="-196850">
              <a:lnSpc>
                <a:spcPct val="130000"/>
              </a:lnSpc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Repeats / low complexity genomic regions</a:t>
            </a:r>
          </a:p>
          <a:p>
            <a:pPr marL="228600" marR="0" lvl="0" indent="-196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Heterozygosity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9685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Sequencing errors</a:t>
            </a:r>
          </a:p>
          <a:p>
            <a:pPr marL="228600" indent="-196850">
              <a:lnSpc>
                <a:spcPct val="130000"/>
              </a:lnSpc>
              <a:spcBef>
                <a:spcPts val="700"/>
              </a:spcBef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 composition and sequencing bias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780" y="3490638"/>
            <a:ext cx="3878120" cy="120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038" y="688950"/>
            <a:ext cx="4207213" cy="198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2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2668" y="3365203"/>
            <a:ext cx="1648689" cy="13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2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9790" y="3087569"/>
            <a:ext cx="3660501" cy="16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163500" y="2824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 metrics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285775" y="1277096"/>
            <a:ext cx="5375400" cy="26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228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total length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number of sequences (contigs and scaffolds)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average length (contigs and scaffolds)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largest/smallest (contigs and scaffolds)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N50 = X means 50% of the genome is in sequences larger than X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NG50 (N50 scaled by the expected genome size)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 content (% conserved core genes mapped)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7801" y="591648"/>
            <a:ext cx="2970675" cy="26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87" name="Google Shape;387;p44"/>
          <p:cNvSpPr txBox="1"/>
          <p:nvPr/>
        </p:nvSpPr>
        <p:spPr>
          <a:xfrm>
            <a:off x="163500" y="2824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Scaffolding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44"/>
          <p:cNvSpPr txBox="1"/>
          <p:nvPr/>
        </p:nvSpPr>
        <p:spPr>
          <a:xfrm>
            <a:off x="270248" y="865699"/>
            <a:ext cx="6574200" cy="3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lang="en-US" b="1" i="0" u="none" strike="noStrike" cap="non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Order and orient the contigs into larger structure</a:t>
            </a:r>
            <a:endParaRPr b="0" i="0" u="none" strike="noStrike" cap="non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Construct libraries of varying insert sizes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Smaller size (2, 4 or 6 Kb), intermediate size (10-40 Kb), and libraries with large insert sequences (&gt;100 Kb)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Ends of these clones are sequenced, generating sequence reads.</a:t>
            </a:r>
            <a:endParaRPr b="0" i="0" u="none" strike="noStrike" cap="none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Sources of evidence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Mate-pair illumina libraries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Fosmid ends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Bacterial artificial chromosomes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10x Genomics linked reads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Hi-C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Optical maps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Gaps consisting of N (unknown) bases are inserted between contigs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44" descr="jWawwHFVOBLQkzC6fNhBnt4FDRthT8At8OlRj7kqVviZx_eyKELnwIYPltfY8iLX04aXpWU3o7wU7Rngqw48SGsRrYqpUiZ_Mulmg-vQfXAr9pyRsKgKhVePUx5ROYQdqK7AhxdKC-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0326" y="2415350"/>
            <a:ext cx="4391649" cy="188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96" name="Google Shape;396;p45"/>
          <p:cNvSpPr txBox="1"/>
          <p:nvPr/>
        </p:nvSpPr>
        <p:spPr>
          <a:xfrm>
            <a:off x="163500" y="2824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(Pseudo) chromosome assignment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7" name="Google Shape;397;p45"/>
          <p:cNvSpPr txBox="1"/>
          <p:nvPr/>
        </p:nvSpPr>
        <p:spPr>
          <a:xfrm>
            <a:off x="270250" y="865700"/>
            <a:ext cx="4703700" cy="3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Goal: Assembly of chromosome-scale DNA fragments from scaffolds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endParaRPr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Sources of evidence</a:t>
            </a:r>
            <a:endParaRPr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close reference genome and/or outgroup genome</a:t>
            </a:r>
            <a:endParaRPr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Genetic markers or map</a:t>
            </a:r>
            <a:b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None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RACA software</a:t>
            </a:r>
            <a:endParaRPr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Input: Reference genome, de novo assembly, and one or more outgroups (A)</a:t>
            </a:r>
            <a:endParaRPr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syntenic fragments (B)</a:t>
            </a:r>
            <a:endParaRPr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Calculate likelihood of adjacencies (C)</a:t>
            </a:r>
            <a:endParaRPr b="1">
              <a:solidFill>
                <a:srgbClr val="53769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8" name="Google Shape;398;p45" descr="RTgVijLDQxw9xgWmJIYH_IYjL47OLCZiKGNRzRn6JqNPwWac5VUUiNFOh8dB-ZNCgND0KFR0TKa5QT6AXeIh9f5B4z0zrGYuAWwXJKvNVF2bS_jMN4AJD8jqwc4EL7MoCgU_s8Iufk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7962" y="282399"/>
            <a:ext cx="3851989" cy="4110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6062" y="4548832"/>
            <a:ext cx="2556057" cy="30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406" name="Google Shape;406;p46"/>
          <p:cNvSpPr txBox="1"/>
          <p:nvPr/>
        </p:nvSpPr>
        <p:spPr>
          <a:xfrm>
            <a:off x="163500" y="2824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Diploid assembly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7" name="Google Shape;407;p46"/>
          <p:cNvSpPr txBox="1"/>
          <p:nvPr/>
        </p:nvSpPr>
        <p:spPr>
          <a:xfrm>
            <a:off x="502725" y="1067550"/>
            <a:ext cx="3493200" cy="20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Almost all assemblers assume genome is haploid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Ignore allelic variation between parental chromosomes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700"/>
              <a:buFont typeface="Helvetica Neue Light"/>
              <a:buNone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Diploid assembly: Produce two haplotype phased genomes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e.g. Falcon-unzip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0209" y="2018215"/>
            <a:ext cx="4686324" cy="272316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6"/>
          <p:cNvSpPr txBox="1"/>
          <p:nvPr/>
        </p:nvSpPr>
        <p:spPr>
          <a:xfrm>
            <a:off x="2202675" y="4437175"/>
            <a:ext cx="199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Chin et al. (2016)</a:t>
            </a:r>
            <a:r>
              <a:rPr lang="en-US" sz="1000"/>
              <a:t>, </a:t>
            </a:r>
            <a:r>
              <a:rPr lang="en-US"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 Methods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483" name="Google Shape;483;p50"/>
          <p:cNvSpPr txBox="1"/>
          <p:nvPr/>
        </p:nvSpPr>
        <p:spPr>
          <a:xfrm>
            <a:off x="163500" y="2824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Diploid assembly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4" name="Google Shape;484;p50" descr="rguagJLhsHytR_6rGcwfDOmGiADh2KHJDcoqBrLFr9_B4tUgozzwSsafuHRfZATwGQaITjjJmm9QGT-5fg5C52TFTuUST9kLl_Onheqz0Ry5oPEH3osKWw2b_RyPkJ-ge9UB6977g5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7600" y="844925"/>
            <a:ext cx="6997100" cy="389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/>
          <p:nvPr/>
        </p:nvSpPr>
        <p:spPr>
          <a:xfrm>
            <a:off x="5071650" y="287550"/>
            <a:ext cx="3895800" cy="4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content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sz="14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Order and orientation of genes/exons of known genes (e.g. housekeeping genes)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sz="1400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BUSCO: Quantitative assessment of genome assembly and annotation completeness based on evolutionarily informed expectations of gene content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492" name="Google Shape;492;p51"/>
          <p:cNvSpPr txBox="1"/>
          <p:nvPr/>
        </p:nvSpPr>
        <p:spPr>
          <a:xfrm>
            <a:off x="163500" y="2824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Genome assembly QC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3" name="Google Shape;493;p51"/>
          <p:cNvSpPr txBox="1"/>
          <p:nvPr/>
        </p:nvSpPr>
        <p:spPr>
          <a:xfrm>
            <a:off x="269900" y="856400"/>
            <a:ext cx="4882500" cy="24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200"/>
              <a:buFont typeface="Helvetica Neue"/>
              <a:buNone/>
            </a:pPr>
            <a:r>
              <a:rPr lang="en-US" b="1" i="0" u="none" strike="noStrike" cap="non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Accuracy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Realign reads from the same species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41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-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SNPs+indels. Indels - known to be enriched in Pacbio+Nanopore assemblies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41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-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k-mer completeness with respect to Illumina data (KAT)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200"/>
              <a:buFont typeface="Helvetica Neue"/>
              <a:buNone/>
            </a:pPr>
            <a:r>
              <a:rPr lang="en-US" b="1" i="0" u="none" strike="noStrike" cap="none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 structure accuracy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External evidence - e.g. sequencing data (REAPR, QUAST)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Known adjacencies, e.g. PCR primers or structural variants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51" descr="Kx0Nuyu90ijf0d0PZFVF4gf6mMQXK48qDaWHCgPG8JNRjei6LzmheoDG6Ma8he02aGdQXolngFa27x683UV3KGZSTnrBI_wVFykh0BZM8WNaD73bpcwnkmW2JOoBkpxwVfmcs5M5bd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5874" y="3751505"/>
            <a:ext cx="1523954" cy="53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8460" y="2268042"/>
            <a:ext cx="3476742" cy="131319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1"/>
          <p:cNvSpPr txBox="1"/>
          <p:nvPr/>
        </p:nvSpPr>
        <p:spPr>
          <a:xfrm>
            <a:off x="5100875" y="3870100"/>
            <a:ext cx="22560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Benchmarking Universal Single-Copy Orthologs</a:t>
            </a:r>
            <a:endParaRPr sz="10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87035" marR="0" lvl="0" indent="-1870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from set of conserved genes</a:t>
            </a:r>
            <a:endParaRPr sz="10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87035" marR="0" lvl="0" indent="-1870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 them in the assembly</a:t>
            </a:r>
            <a:endParaRPr sz="10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87035" marR="0" lvl="0" indent="-1870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Assess whether they are Complete (C), Single copy (S) or Duplicated (D), Fragmented (F) or Missing (M)</a:t>
            </a:r>
            <a:endParaRPr sz="10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497" name="Google Shape;497;p51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423" y="3369741"/>
            <a:ext cx="4183995" cy="67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1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3423" y="4113408"/>
            <a:ext cx="4183995" cy="67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505" name="Google Shape;505;p52"/>
          <p:cNvSpPr txBox="1"/>
          <p:nvPr/>
        </p:nvSpPr>
        <p:spPr>
          <a:xfrm>
            <a:off x="163500" y="2824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Metagenomic assembly 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6" name="Google Shape;506;p52"/>
          <p:cNvSpPr txBox="1"/>
          <p:nvPr/>
        </p:nvSpPr>
        <p:spPr>
          <a:xfrm>
            <a:off x="190500" y="263645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Transcriptome assembly 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7" name="Google Shape;507;p52"/>
          <p:cNvSpPr txBox="1"/>
          <p:nvPr/>
        </p:nvSpPr>
        <p:spPr>
          <a:xfrm>
            <a:off x="209573" y="819897"/>
            <a:ext cx="70167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2286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if your DNA sample is a mix of uncultured (probably microbial) organisms?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Abundances of the different components vary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Need to separate divergent sequences from errors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Output is typically a set of contigs, with coverage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Still a valuable simplification of a data set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scaffolding approaches are suitable?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2"/>
          <p:cNvSpPr txBox="1"/>
          <p:nvPr/>
        </p:nvSpPr>
        <p:spPr>
          <a:xfrm>
            <a:off x="209575" y="3200700"/>
            <a:ext cx="51135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2286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Another important form of data is cDNA from a sample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Again no single linear underlying sequence, and abundances of different components vary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b="0" i="0" u="none" strike="noStrike" cap="none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Alternative splicing generates branches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5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4299" y="2077377"/>
            <a:ext cx="3579451" cy="27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2"/>
          <p:cNvSpPr txBox="1"/>
          <p:nvPr/>
        </p:nvSpPr>
        <p:spPr>
          <a:xfrm>
            <a:off x="6607757" y="1138337"/>
            <a:ext cx="23967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Ayling M, Clark MD, Leggett RM. New approaches for metagenome assembly with short reads. Brief Bioinform. February 2019. doi:10.1093/bib/bbz020.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52"/>
          <p:cNvSpPr txBox="1"/>
          <p:nvPr/>
        </p:nvSpPr>
        <p:spPr>
          <a:xfrm>
            <a:off x="294136" y="4569338"/>
            <a:ext cx="64374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Packages: Trinity, TopHat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makes assembling a jigsaw puzzle hard?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27975" y="4103349"/>
            <a:ext cx="786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2286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"/>
              <a:buChar char="•"/>
            </a:pPr>
            <a:r>
              <a:rPr lang="en-US" b="1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helps? </a:t>
            </a: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Larger pieces (longer reads); fewer dirty or frayed pieces (more accurate reads); fewer repeats and copies (simpler genomes)</a:t>
            </a:r>
            <a:endParaRPr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22" name="Google Shape;222;p28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24" y="794625"/>
            <a:ext cx="6802354" cy="323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3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518" name="Google Shape;518;p53"/>
          <p:cNvSpPr txBox="1"/>
          <p:nvPr/>
        </p:nvSpPr>
        <p:spPr>
          <a:xfrm>
            <a:off x="163500" y="2824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Tree of Life Project</a:t>
            </a:r>
            <a:endParaRPr sz="24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9" name="Google Shape;519;p53" descr="Image"/>
          <p:cNvPicPr preferRelativeResize="0"/>
          <p:nvPr/>
        </p:nvPicPr>
        <p:blipFill rotWithShape="1">
          <a:blip r:embed="rId3">
            <a:alphaModFix/>
          </a:blip>
          <a:srcRect t="13160" b="4589"/>
          <a:stretch/>
        </p:blipFill>
        <p:spPr>
          <a:xfrm>
            <a:off x="287850" y="830675"/>
            <a:ext cx="8255149" cy="38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526" name="Google Shape;526;p54"/>
          <p:cNvSpPr txBox="1"/>
          <p:nvPr/>
        </p:nvSpPr>
        <p:spPr>
          <a:xfrm>
            <a:off x="163500" y="2824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Darwin</a:t>
            </a: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Tree of Life Project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7" name="Google Shape;527;p54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625" y="911750"/>
            <a:ext cx="6798775" cy="38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55" descr="daLyQkmvXqivxpSv58ruB1VfOGpgDG8atwY7x_ZWgJejh078HMwPV7gVFi-BwIANsSvNxrmNUf7FxlVWlX1R3z5g9hmCbYvuxWOaUgS2VuBUJ90bOqdzDzFip_vTVIqjEjTFgwvVyK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9587" y="4282143"/>
            <a:ext cx="987123" cy="59838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5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535" name="Google Shape;535;p55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48 New Lepidoptera assemblies</a:t>
            </a:r>
            <a:endParaRPr sz="24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6" name="Google Shape;536;p55" descr="s1rpKlWwg2r5A7De_qd7bRSGRe4Fy-fWkl1by2c7HcWNhsBR-JaHZIOJ3hunPZWbiksJ8_TVDoD_qS3HmuPElZca5VaWmUiALeyJx7V9P9FCOxwHQ1zp04SaILTrg8RH7rehtlFT2WQ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550" y="959809"/>
            <a:ext cx="920669" cy="92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5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771" y="757743"/>
            <a:ext cx="6853293" cy="362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5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3237" y="3393635"/>
            <a:ext cx="951749" cy="71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5" descr="BFb-YNw9mGZPDqdxrx6cFepIqhTuH69OJ8IzXgaovd5MIe15gyDUfMpZrNHj0IpMTtddb-w1L7ioRfhPhi2H1zxb7QY1txsZhAPZ-GBM0gaqlZTl6wW_am8ECyk52FFktiWnTTu_ngw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71827" y="1379377"/>
            <a:ext cx="672165" cy="743310"/>
          </a:xfrm>
          <a:custGeom>
            <a:avLst/>
            <a:gdLst/>
            <a:ahLst/>
            <a:cxnLst/>
            <a:rect l="l" t="t" r="r" b="b"/>
            <a:pathLst>
              <a:path w="21427" h="21600" extrusionOk="0">
                <a:moveTo>
                  <a:pt x="0" y="0"/>
                </a:moveTo>
                <a:lnTo>
                  <a:pt x="0" y="531"/>
                </a:lnTo>
                <a:cubicBezTo>
                  <a:pt x="0" y="936"/>
                  <a:pt x="132" y="1030"/>
                  <a:pt x="548" y="932"/>
                </a:cubicBezTo>
                <a:cubicBezTo>
                  <a:pt x="1391" y="733"/>
                  <a:pt x="1836" y="1383"/>
                  <a:pt x="1384" y="2146"/>
                </a:cubicBezTo>
                <a:cubicBezTo>
                  <a:pt x="1047" y="2713"/>
                  <a:pt x="1085" y="2835"/>
                  <a:pt x="1819" y="3526"/>
                </a:cubicBezTo>
                <a:cubicBezTo>
                  <a:pt x="2618" y="4279"/>
                  <a:pt x="2628" y="4280"/>
                  <a:pt x="2854" y="3728"/>
                </a:cubicBezTo>
                <a:cubicBezTo>
                  <a:pt x="3067" y="3210"/>
                  <a:pt x="3112" y="3202"/>
                  <a:pt x="3546" y="3593"/>
                </a:cubicBezTo>
                <a:cubicBezTo>
                  <a:pt x="3942" y="3951"/>
                  <a:pt x="3958" y="4138"/>
                  <a:pt x="3672" y="4851"/>
                </a:cubicBezTo>
                <a:cubicBezTo>
                  <a:pt x="3488" y="5311"/>
                  <a:pt x="3337" y="5877"/>
                  <a:pt x="3337" y="6112"/>
                </a:cubicBezTo>
                <a:cubicBezTo>
                  <a:pt x="3337" y="6347"/>
                  <a:pt x="3049" y="6657"/>
                  <a:pt x="2697" y="6802"/>
                </a:cubicBezTo>
                <a:cubicBezTo>
                  <a:pt x="2346" y="6947"/>
                  <a:pt x="1720" y="7575"/>
                  <a:pt x="1305" y="8194"/>
                </a:cubicBezTo>
                <a:cubicBezTo>
                  <a:pt x="891" y="8814"/>
                  <a:pt x="426" y="9251"/>
                  <a:pt x="274" y="9166"/>
                </a:cubicBezTo>
                <a:cubicBezTo>
                  <a:pt x="94" y="9066"/>
                  <a:pt x="0" y="11208"/>
                  <a:pt x="0" y="15306"/>
                </a:cubicBezTo>
                <a:lnTo>
                  <a:pt x="0" y="21600"/>
                </a:lnTo>
                <a:lnTo>
                  <a:pt x="10712" y="21600"/>
                </a:lnTo>
                <a:lnTo>
                  <a:pt x="21427" y="21600"/>
                </a:lnTo>
                <a:lnTo>
                  <a:pt x="21427" y="18966"/>
                </a:lnTo>
                <a:cubicBezTo>
                  <a:pt x="21427" y="16414"/>
                  <a:pt x="21403" y="16329"/>
                  <a:pt x="20770" y="16186"/>
                </a:cubicBezTo>
                <a:cubicBezTo>
                  <a:pt x="20367" y="16095"/>
                  <a:pt x="19734" y="16234"/>
                  <a:pt x="19108" y="16551"/>
                </a:cubicBezTo>
                <a:cubicBezTo>
                  <a:pt x="18164" y="17030"/>
                  <a:pt x="18081" y="17034"/>
                  <a:pt x="17842" y="16630"/>
                </a:cubicBezTo>
                <a:cubicBezTo>
                  <a:pt x="17494" y="16041"/>
                  <a:pt x="17365" y="15006"/>
                  <a:pt x="17599" y="14667"/>
                </a:cubicBezTo>
                <a:cubicBezTo>
                  <a:pt x="17704" y="14514"/>
                  <a:pt x="17681" y="14040"/>
                  <a:pt x="17547" y="13616"/>
                </a:cubicBezTo>
                <a:cubicBezTo>
                  <a:pt x="17247" y="12672"/>
                  <a:pt x="17374" y="12543"/>
                  <a:pt x="18399" y="12728"/>
                </a:cubicBezTo>
                <a:cubicBezTo>
                  <a:pt x="19573" y="12939"/>
                  <a:pt x="19434" y="12311"/>
                  <a:pt x="18095" y="11339"/>
                </a:cubicBezTo>
                <a:cubicBezTo>
                  <a:pt x="17042" y="10575"/>
                  <a:pt x="16497" y="9530"/>
                  <a:pt x="16307" y="7917"/>
                </a:cubicBezTo>
                <a:cubicBezTo>
                  <a:pt x="16272" y="7625"/>
                  <a:pt x="16155" y="7255"/>
                  <a:pt x="16046" y="7096"/>
                </a:cubicBezTo>
                <a:cubicBezTo>
                  <a:pt x="15803" y="6741"/>
                  <a:pt x="16668" y="6294"/>
                  <a:pt x="17251" y="6473"/>
                </a:cubicBezTo>
                <a:cubicBezTo>
                  <a:pt x="17480" y="6543"/>
                  <a:pt x="17355" y="6361"/>
                  <a:pt x="16972" y="6064"/>
                </a:cubicBezTo>
                <a:lnTo>
                  <a:pt x="16276" y="5525"/>
                </a:lnTo>
                <a:lnTo>
                  <a:pt x="16890" y="5057"/>
                </a:lnTo>
                <a:cubicBezTo>
                  <a:pt x="17448" y="4629"/>
                  <a:pt x="17460" y="4543"/>
                  <a:pt x="17077" y="4050"/>
                </a:cubicBezTo>
                <a:cubicBezTo>
                  <a:pt x="16702" y="3566"/>
                  <a:pt x="16707" y="3495"/>
                  <a:pt x="17111" y="3355"/>
                </a:cubicBezTo>
                <a:cubicBezTo>
                  <a:pt x="17359" y="3270"/>
                  <a:pt x="17499" y="3049"/>
                  <a:pt x="17420" y="2864"/>
                </a:cubicBezTo>
                <a:cubicBezTo>
                  <a:pt x="17186" y="2313"/>
                  <a:pt x="17915" y="2078"/>
                  <a:pt x="20196" y="1971"/>
                </a:cubicBezTo>
                <a:cubicBezTo>
                  <a:pt x="21424" y="1914"/>
                  <a:pt x="21427" y="1912"/>
                  <a:pt x="21427" y="956"/>
                </a:cubicBezTo>
                <a:lnTo>
                  <a:pt x="21427" y="0"/>
                </a:lnTo>
                <a:lnTo>
                  <a:pt x="10712" y="0"/>
                </a:lnTo>
                <a:lnTo>
                  <a:pt x="0" y="0"/>
                </a:lnTo>
                <a:close/>
                <a:moveTo>
                  <a:pt x="18295" y="3022"/>
                </a:moveTo>
                <a:cubicBezTo>
                  <a:pt x="17851" y="3005"/>
                  <a:pt x="18117" y="3409"/>
                  <a:pt x="18713" y="3657"/>
                </a:cubicBezTo>
                <a:cubicBezTo>
                  <a:pt x="19057" y="3800"/>
                  <a:pt x="19391" y="3882"/>
                  <a:pt x="19457" y="3839"/>
                </a:cubicBezTo>
                <a:cubicBezTo>
                  <a:pt x="19600" y="3745"/>
                  <a:pt x="18589" y="3034"/>
                  <a:pt x="18295" y="3022"/>
                </a:cubicBezTo>
                <a:close/>
                <a:moveTo>
                  <a:pt x="21132" y="11300"/>
                </a:moveTo>
                <a:cubicBezTo>
                  <a:pt x="20969" y="11300"/>
                  <a:pt x="20915" y="11415"/>
                  <a:pt x="21010" y="11554"/>
                </a:cubicBezTo>
                <a:cubicBezTo>
                  <a:pt x="21104" y="11692"/>
                  <a:pt x="21234" y="11803"/>
                  <a:pt x="21301" y="11803"/>
                </a:cubicBezTo>
                <a:cubicBezTo>
                  <a:pt x="21369" y="11803"/>
                  <a:pt x="21427" y="11692"/>
                  <a:pt x="21427" y="11554"/>
                </a:cubicBezTo>
                <a:cubicBezTo>
                  <a:pt x="21427" y="11415"/>
                  <a:pt x="21294" y="11300"/>
                  <a:pt x="21132" y="11300"/>
                </a:cubicBezTo>
                <a:close/>
                <a:moveTo>
                  <a:pt x="21132" y="12557"/>
                </a:moveTo>
                <a:cubicBezTo>
                  <a:pt x="20969" y="12557"/>
                  <a:pt x="20914" y="12672"/>
                  <a:pt x="21010" y="12811"/>
                </a:cubicBezTo>
                <a:cubicBezTo>
                  <a:pt x="21105" y="12950"/>
                  <a:pt x="20988" y="13133"/>
                  <a:pt x="20749" y="13215"/>
                </a:cubicBezTo>
                <a:cubicBezTo>
                  <a:pt x="20171" y="13416"/>
                  <a:pt x="20197" y="13747"/>
                  <a:pt x="20801" y="13890"/>
                </a:cubicBezTo>
                <a:cubicBezTo>
                  <a:pt x="21069" y="13953"/>
                  <a:pt x="21320" y="14020"/>
                  <a:pt x="21358" y="14036"/>
                </a:cubicBezTo>
                <a:cubicBezTo>
                  <a:pt x="21396" y="14052"/>
                  <a:pt x="21427" y="13725"/>
                  <a:pt x="21427" y="13311"/>
                </a:cubicBezTo>
                <a:cubicBezTo>
                  <a:pt x="21427" y="12896"/>
                  <a:pt x="21294" y="12557"/>
                  <a:pt x="21132" y="12557"/>
                </a:cubicBezTo>
                <a:close/>
                <a:moveTo>
                  <a:pt x="20644" y="14826"/>
                </a:moveTo>
                <a:cubicBezTo>
                  <a:pt x="20231" y="14833"/>
                  <a:pt x="20239" y="14877"/>
                  <a:pt x="20710" y="15199"/>
                </a:cubicBezTo>
                <a:cubicBezTo>
                  <a:pt x="21281" y="15589"/>
                  <a:pt x="21600" y="15530"/>
                  <a:pt x="21297" y="15087"/>
                </a:cubicBezTo>
                <a:cubicBezTo>
                  <a:pt x="21196" y="14940"/>
                  <a:pt x="20903" y="14821"/>
                  <a:pt x="20644" y="1482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40" name="Google Shape;540;p55" descr="vMs4-7e63wV8lkzx_SAk-NItYsjRcLsUXvp53uA9EUWneuY4muink05y0N1eh0AcZB7xNrs7dIJ7wK7P_gATvKKqaFYlwA8Qrqgp6MpbiYJi_5zZTzXLliJFwu4EnA1cfi9aXYddyR0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98027" y="4100880"/>
            <a:ext cx="1055827" cy="7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5" descr="1iqvGW-orfgF3kHypHdi87DVo-rhW6K2AKZPXRyt3fAToD5SUo22fekDbO61pSckxLWpbYK-0vj1iqwng1lJ4vqtRo75GDNi69jYv6trgByl_PPuHdOCgSN_fht7lMyR7s6pVy_0mQw.png"/>
          <p:cNvPicPr preferRelativeResize="0"/>
          <p:nvPr/>
        </p:nvPicPr>
        <p:blipFill rotWithShape="1">
          <a:blip r:embed="rId9">
            <a:alphaModFix/>
          </a:blip>
          <a:srcRect l="4375" t="3254" r="8112" b="5320"/>
          <a:stretch/>
        </p:blipFill>
        <p:spPr>
          <a:xfrm>
            <a:off x="301686" y="1899806"/>
            <a:ext cx="820766" cy="613143"/>
          </a:xfrm>
          <a:custGeom>
            <a:avLst/>
            <a:gdLst/>
            <a:ahLst/>
            <a:cxnLst/>
            <a:rect l="l" t="t" r="r" b="b"/>
            <a:pathLst>
              <a:path w="21592" h="21478" extrusionOk="0">
                <a:moveTo>
                  <a:pt x="1375" y="4"/>
                </a:moveTo>
                <a:cubicBezTo>
                  <a:pt x="489" y="122"/>
                  <a:pt x="9" y="1960"/>
                  <a:pt x="0" y="5292"/>
                </a:cubicBezTo>
                <a:cubicBezTo>
                  <a:pt x="-8" y="8084"/>
                  <a:pt x="259" y="9233"/>
                  <a:pt x="1056" y="9829"/>
                </a:cubicBezTo>
                <a:cubicBezTo>
                  <a:pt x="1359" y="10057"/>
                  <a:pt x="1786" y="10239"/>
                  <a:pt x="2007" y="10241"/>
                </a:cubicBezTo>
                <a:cubicBezTo>
                  <a:pt x="2229" y="10242"/>
                  <a:pt x="2522" y="10384"/>
                  <a:pt x="2661" y="10551"/>
                </a:cubicBezTo>
                <a:cubicBezTo>
                  <a:pt x="3111" y="11094"/>
                  <a:pt x="2972" y="11489"/>
                  <a:pt x="2122" y="12067"/>
                </a:cubicBezTo>
                <a:cubicBezTo>
                  <a:pt x="1059" y="12790"/>
                  <a:pt x="591" y="13620"/>
                  <a:pt x="406" y="15108"/>
                </a:cubicBezTo>
                <a:cubicBezTo>
                  <a:pt x="155" y="17122"/>
                  <a:pt x="692" y="18772"/>
                  <a:pt x="2137" y="20415"/>
                </a:cubicBezTo>
                <a:cubicBezTo>
                  <a:pt x="2767" y="21132"/>
                  <a:pt x="2954" y="21261"/>
                  <a:pt x="3113" y="21084"/>
                </a:cubicBezTo>
                <a:cubicBezTo>
                  <a:pt x="3259" y="20923"/>
                  <a:pt x="3449" y="20921"/>
                  <a:pt x="3839" y="21065"/>
                </a:cubicBezTo>
                <a:cubicBezTo>
                  <a:pt x="4818" y="21428"/>
                  <a:pt x="5696" y="21311"/>
                  <a:pt x="6370" y="20735"/>
                </a:cubicBezTo>
                <a:cubicBezTo>
                  <a:pt x="7064" y="20143"/>
                  <a:pt x="8696" y="17893"/>
                  <a:pt x="9196" y="16839"/>
                </a:cubicBezTo>
                <a:cubicBezTo>
                  <a:pt x="9555" y="16082"/>
                  <a:pt x="10044" y="15624"/>
                  <a:pt x="10230" y="15873"/>
                </a:cubicBezTo>
                <a:cubicBezTo>
                  <a:pt x="10294" y="15958"/>
                  <a:pt x="10389" y="16796"/>
                  <a:pt x="10442" y="17733"/>
                </a:cubicBezTo>
                <a:cubicBezTo>
                  <a:pt x="10531" y="19303"/>
                  <a:pt x="10655" y="19821"/>
                  <a:pt x="10877" y="19526"/>
                </a:cubicBezTo>
                <a:cubicBezTo>
                  <a:pt x="10925" y="19462"/>
                  <a:pt x="10981" y="18618"/>
                  <a:pt x="10999" y="17647"/>
                </a:cubicBezTo>
                <a:cubicBezTo>
                  <a:pt x="11025" y="16181"/>
                  <a:pt x="11072" y="15824"/>
                  <a:pt x="11293" y="15529"/>
                </a:cubicBezTo>
                <a:cubicBezTo>
                  <a:pt x="11557" y="15177"/>
                  <a:pt x="11566" y="15182"/>
                  <a:pt x="12116" y="16514"/>
                </a:cubicBezTo>
                <a:cubicBezTo>
                  <a:pt x="12847" y="18285"/>
                  <a:pt x="14289" y="20488"/>
                  <a:pt x="15211" y="21247"/>
                </a:cubicBezTo>
                <a:cubicBezTo>
                  <a:pt x="15514" y="21497"/>
                  <a:pt x="15771" y="21527"/>
                  <a:pt x="16619" y="21419"/>
                </a:cubicBezTo>
                <a:cubicBezTo>
                  <a:pt x="17189" y="21347"/>
                  <a:pt x="17733" y="21221"/>
                  <a:pt x="17829" y="21142"/>
                </a:cubicBezTo>
                <a:cubicBezTo>
                  <a:pt x="17925" y="21063"/>
                  <a:pt x="18177" y="21020"/>
                  <a:pt x="18393" y="21041"/>
                </a:cubicBezTo>
                <a:cubicBezTo>
                  <a:pt x="18705" y="21073"/>
                  <a:pt x="18944" y="20867"/>
                  <a:pt x="19585" y="20013"/>
                </a:cubicBezTo>
                <a:cubicBezTo>
                  <a:pt x="21058" y="18051"/>
                  <a:pt x="21564" y="15926"/>
                  <a:pt x="20942" y="14286"/>
                </a:cubicBezTo>
                <a:cubicBezTo>
                  <a:pt x="20581" y="13332"/>
                  <a:pt x="19695" y="12393"/>
                  <a:pt x="18612" y="11814"/>
                </a:cubicBezTo>
                <a:cubicBezTo>
                  <a:pt x="18071" y="11524"/>
                  <a:pt x="17872" y="11322"/>
                  <a:pt x="17872" y="11063"/>
                </a:cubicBezTo>
                <a:cubicBezTo>
                  <a:pt x="17872" y="10755"/>
                  <a:pt x="18033" y="10673"/>
                  <a:pt x="19082" y="10475"/>
                </a:cubicBezTo>
                <a:cubicBezTo>
                  <a:pt x="20753" y="10159"/>
                  <a:pt x="21009" y="9956"/>
                  <a:pt x="21330" y="8653"/>
                </a:cubicBezTo>
                <a:cubicBezTo>
                  <a:pt x="21539" y="7804"/>
                  <a:pt x="21592" y="7044"/>
                  <a:pt x="21592" y="4919"/>
                </a:cubicBezTo>
                <a:cubicBezTo>
                  <a:pt x="21592" y="2412"/>
                  <a:pt x="21571" y="2197"/>
                  <a:pt x="21236" y="1338"/>
                </a:cubicBezTo>
                <a:lnTo>
                  <a:pt x="20885" y="429"/>
                </a:lnTo>
                <a:lnTo>
                  <a:pt x="20134" y="448"/>
                </a:lnTo>
                <a:cubicBezTo>
                  <a:pt x="19641" y="464"/>
                  <a:pt x="19152" y="629"/>
                  <a:pt x="18698" y="931"/>
                </a:cubicBezTo>
                <a:cubicBezTo>
                  <a:pt x="18319" y="1184"/>
                  <a:pt x="17786" y="1533"/>
                  <a:pt x="17513" y="1701"/>
                </a:cubicBezTo>
                <a:cubicBezTo>
                  <a:pt x="16338" y="2424"/>
                  <a:pt x="13441" y="6056"/>
                  <a:pt x="12166" y="8409"/>
                </a:cubicBezTo>
                <a:cubicBezTo>
                  <a:pt x="11920" y="8864"/>
                  <a:pt x="11644" y="9236"/>
                  <a:pt x="11555" y="9236"/>
                </a:cubicBezTo>
                <a:cubicBezTo>
                  <a:pt x="11467" y="9236"/>
                  <a:pt x="11268" y="8884"/>
                  <a:pt x="11107" y="8452"/>
                </a:cubicBezTo>
                <a:lnTo>
                  <a:pt x="10812" y="7663"/>
                </a:lnTo>
                <a:lnTo>
                  <a:pt x="10582" y="8122"/>
                </a:lnTo>
                <a:cubicBezTo>
                  <a:pt x="10458" y="8374"/>
                  <a:pt x="10360" y="8657"/>
                  <a:pt x="10360" y="8749"/>
                </a:cubicBezTo>
                <a:cubicBezTo>
                  <a:pt x="10360" y="8841"/>
                  <a:pt x="10276" y="9008"/>
                  <a:pt x="10173" y="9122"/>
                </a:cubicBezTo>
                <a:cubicBezTo>
                  <a:pt x="10024" y="9286"/>
                  <a:pt x="9839" y="9073"/>
                  <a:pt x="9286" y="8089"/>
                </a:cubicBezTo>
                <a:cubicBezTo>
                  <a:pt x="8228" y="6207"/>
                  <a:pt x="5921" y="3043"/>
                  <a:pt x="4902" y="2074"/>
                </a:cubicBezTo>
                <a:cubicBezTo>
                  <a:pt x="3756" y="986"/>
                  <a:pt x="1953" y="-73"/>
                  <a:pt x="1375" y="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42" name="Google Shape;542;p55" descr="w2ehX7H8xQLiH8NG5VQQrhQ6rqGCQadvmNEgcDUa8I5W28xsnjpsGPCyktcoYsEF1omV8D46WskOS-LEoBWxVk2ybrilliatv8z-bCitg69PJPMAFeNXBhVXH91otCnbkKjWgRiWkU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78174" y="762000"/>
            <a:ext cx="1101002" cy="62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5" descr="SARaiTKcCwu4wLE5mJxImCzty0y8Y36a8nH_1rQt-ML7WTw2NrGoxfjR31OHk__pN74PIh6S1H4hyIeBnbCYr04_TkflcDEBk-IkLNTxiGolfzWvuY25ID2eWtOf-uTixP3A1eqUuws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82065" y="3559544"/>
            <a:ext cx="951749" cy="46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5" descr="gHkTBjMAijJD8C7EVcpkmpo0LnH4bxQrGnC12MgkY2PsqnNds74CyZB9OMOv9wZLXDHZ-OoBSx3czhK66kDk0fh6cVA5rdnwQp0X3xDYItR6L0o8HfbuCUEAmmwdDRcRXo_DTDADsHU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97687" y="4111523"/>
            <a:ext cx="1379363" cy="78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5" descr="SPYXhk9EyC_yB0BmPraZOea7wgoOd0p3RbCtxisuNIxaib16FSW3yfdrck_jtX6uT-7ki0vZuUzO5MP4jCMqrmEsgKU68NlExuj6t299yT7vzkxdxWRw5wvd5Nt_QmtbYEdYIb8Mflo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31134" y="4123330"/>
            <a:ext cx="1050063" cy="69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5" descr="ZNRHoyQYqhGfsxlrenYMfli3LaDOqKkFMyO14PMLgS-3tsiBnCW6xlNXrOXo8pn0BnYGkkQ_j2bgOtXioRLn7pnmltaV8Kyt72YR5Cu8riaOFG9oRsKJStC3NxrcDiw1f4LHG19POhQ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3237" y="2661736"/>
            <a:ext cx="951749" cy="68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5" descr="ERxfX9m00dVqTqHk52gri_8aw3Vr6Mjs4AM_OetEqKB3xhQJHLhStkI-3XV5lDd0IS4OFv2sLI08UZOQ6fKDqYIDqZmV4KqqdN-h75V6HY8OjA9m4Erbbz2F17gJTxGHFlBahPldU0c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244119" y="2867701"/>
            <a:ext cx="679981" cy="61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5" descr="k0kMc3quM8iGdot32n_vWKeQcFJ9H37vnewHcpWLhrUoVWDJ03OeTQlC56_JMKy7S2NTRmA92awQ1Tf1ahAbZ6lPwaZ97HM4Nv8qBXknXkB2asewMaU4RHvHXaGmqe1D-RIfKQdmXM0.png"/>
          <p:cNvPicPr preferRelativeResize="0"/>
          <p:nvPr/>
        </p:nvPicPr>
        <p:blipFill rotWithShape="1">
          <a:blip r:embed="rId16">
            <a:alphaModFix/>
          </a:blip>
          <a:srcRect l="4317" t="4689" r="4599" b="4951"/>
          <a:stretch/>
        </p:blipFill>
        <p:spPr>
          <a:xfrm>
            <a:off x="8306913" y="2206578"/>
            <a:ext cx="552637" cy="499548"/>
          </a:xfrm>
          <a:custGeom>
            <a:avLst/>
            <a:gdLst/>
            <a:ahLst/>
            <a:cxnLst/>
            <a:rect l="l" t="t" r="r" b="b"/>
            <a:pathLst>
              <a:path w="21560" h="21479" extrusionOk="0">
                <a:moveTo>
                  <a:pt x="10523" y="0"/>
                </a:moveTo>
                <a:cubicBezTo>
                  <a:pt x="10363" y="0"/>
                  <a:pt x="10307" y="414"/>
                  <a:pt x="10395" y="921"/>
                </a:cubicBezTo>
                <a:cubicBezTo>
                  <a:pt x="10483" y="1429"/>
                  <a:pt x="10454" y="2131"/>
                  <a:pt x="10331" y="2483"/>
                </a:cubicBezTo>
                <a:cubicBezTo>
                  <a:pt x="10138" y="3035"/>
                  <a:pt x="9993" y="2973"/>
                  <a:pt x="9287" y="2025"/>
                </a:cubicBezTo>
                <a:lnTo>
                  <a:pt x="8473" y="927"/>
                </a:lnTo>
                <a:lnTo>
                  <a:pt x="8462" y="2089"/>
                </a:lnTo>
                <a:cubicBezTo>
                  <a:pt x="8455" y="2728"/>
                  <a:pt x="8213" y="3463"/>
                  <a:pt x="7930" y="3721"/>
                </a:cubicBezTo>
                <a:cubicBezTo>
                  <a:pt x="7646" y="3979"/>
                  <a:pt x="7497" y="4278"/>
                  <a:pt x="7594" y="4384"/>
                </a:cubicBezTo>
                <a:cubicBezTo>
                  <a:pt x="7691" y="4490"/>
                  <a:pt x="7408" y="5091"/>
                  <a:pt x="6971" y="5722"/>
                </a:cubicBezTo>
                <a:cubicBezTo>
                  <a:pt x="5774" y="7450"/>
                  <a:pt x="1390" y="15418"/>
                  <a:pt x="655" y="17196"/>
                </a:cubicBezTo>
                <a:cubicBezTo>
                  <a:pt x="300" y="18055"/>
                  <a:pt x="4" y="19219"/>
                  <a:pt x="0" y="19784"/>
                </a:cubicBezTo>
                <a:cubicBezTo>
                  <a:pt x="-6" y="20666"/>
                  <a:pt x="104" y="20784"/>
                  <a:pt x="757" y="20606"/>
                </a:cubicBezTo>
                <a:cubicBezTo>
                  <a:pt x="1175" y="20492"/>
                  <a:pt x="2121" y="20653"/>
                  <a:pt x="2865" y="20964"/>
                </a:cubicBezTo>
                <a:cubicBezTo>
                  <a:pt x="4252" y="21544"/>
                  <a:pt x="5508" y="21513"/>
                  <a:pt x="9293" y="20806"/>
                </a:cubicBezTo>
                <a:cubicBezTo>
                  <a:pt x="10920" y="20502"/>
                  <a:pt x="11816" y="20552"/>
                  <a:pt x="13814" y="21052"/>
                </a:cubicBezTo>
                <a:cubicBezTo>
                  <a:pt x="15866" y="21566"/>
                  <a:pt x="16566" y="21600"/>
                  <a:pt x="17792" y="21240"/>
                </a:cubicBezTo>
                <a:cubicBezTo>
                  <a:pt x="18610" y="21000"/>
                  <a:pt x="19814" y="20800"/>
                  <a:pt x="20470" y="20800"/>
                </a:cubicBezTo>
                <a:cubicBezTo>
                  <a:pt x="21366" y="20800"/>
                  <a:pt x="21594" y="20800"/>
                  <a:pt x="21557" y="20213"/>
                </a:cubicBezTo>
                <a:cubicBezTo>
                  <a:pt x="21544" y="20017"/>
                  <a:pt x="21500" y="19757"/>
                  <a:pt x="21445" y="19409"/>
                </a:cubicBezTo>
                <a:cubicBezTo>
                  <a:pt x="21323" y="18643"/>
                  <a:pt x="20604" y="16762"/>
                  <a:pt x="19847" y="15230"/>
                </a:cubicBezTo>
                <a:cubicBezTo>
                  <a:pt x="16190" y="7823"/>
                  <a:pt x="16327" y="8187"/>
                  <a:pt x="17020" y="7618"/>
                </a:cubicBezTo>
                <a:cubicBezTo>
                  <a:pt x="17600" y="7141"/>
                  <a:pt x="17506" y="7020"/>
                  <a:pt x="15726" y="5916"/>
                </a:cubicBezTo>
                <a:cubicBezTo>
                  <a:pt x="14247" y="5000"/>
                  <a:pt x="13842" y="4564"/>
                  <a:pt x="13968" y="4032"/>
                </a:cubicBezTo>
                <a:cubicBezTo>
                  <a:pt x="14059" y="3652"/>
                  <a:pt x="13998" y="3437"/>
                  <a:pt x="13830" y="3551"/>
                </a:cubicBezTo>
                <a:cubicBezTo>
                  <a:pt x="13662" y="3665"/>
                  <a:pt x="13344" y="3328"/>
                  <a:pt x="13127" y="2805"/>
                </a:cubicBezTo>
                <a:cubicBezTo>
                  <a:pt x="12641" y="1635"/>
                  <a:pt x="12309" y="1603"/>
                  <a:pt x="12030" y="2694"/>
                </a:cubicBezTo>
                <a:cubicBezTo>
                  <a:pt x="11820" y="3512"/>
                  <a:pt x="11808" y="3511"/>
                  <a:pt x="11316" y="2805"/>
                </a:cubicBezTo>
                <a:cubicBezTo>
                  <a:pt x="11040" y="2409"/>
                  <a:pt x="10816" y="1619"/>
                  <a:pt x="10816" y="1045"/>
                </a:cubicBezTo>
                <a:cubicBezTo>
                  <a:pt x="10816" y="471"/>
                  <a:pt x="10683" y="0"/>
                  <a:pt x="1052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49" name="Google Shape;549;p55" descr="Image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853556" y="4331900"/>
            <a:ext cx="542352" cy="46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5" descr="Image"/>
          <p:cNvPicPr preferRelativeResize="0"/>
          <p:nvPr/>
        </p:nvPicPr>
        <p:blipFill rotWithShape="1">
          <a:blip r:embed="rId18">
            <a:alphaModFix/>
          </a:blip>
          <a:srcRect l="2756" r="2528" b="4232"/>
          <a:stretch/>
        </p:blipFill>
        <p:spPr>
          <a:xfrm>
            <a:off x="389456" y="4157008"/>
            <a:ext cx="895374" cy="5871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914"/>
                </a:lnTo>
                <a:cubicBezTo>
                  <a:pt x="0" y="1417"/>
                  <a:pt x="140" y="2007"/>
                  <a:pt x="313" y="2224"/>
                </a:cubicBezTo>
                <a:cubicBezTo>
                  <a:pt x="525" y="2491"/>
                  <a:pt x="629" y="3208"/>
                  <a:pt x="629" y="4428"/>
                </a:cubicBezTo>
                <a:cubicBezTo>
                  <a:pt x="629" y="6656"/>
                  <a:pt x="1111" y="9230"/>
                  <a:pt x="1673" y="10002"/>
                </a:cubicBezTo>
                <a:cubicBezTo>
                  <a:pt x="1974" y="10416"/>
                  <a:pt x="2094" y="10981"/>
                  <a:pt x="2094" y="12000"/>
                </a:cubicBezTo>
                <a:cubicBezTo>
                  <a:pt x="2094" y="12838"/>
                  <a:pt x="2310" y="14161"/>
                  <a:pt x="2624" y="15223"/>
                </a:cubicBezTo>
                <a:cubicBezTo>
                  <a:pt x="3044" y="16643"/>
                  <a:pt x="3383" y="17245"/>
                  <a:pt x="4218" y="18075"/>
                </a:cubicBezTo>
                <a:cubicBezTo>
                  <a:pt x="5196" y="19048"/>
                  <a:pt x="5368" y="19118"/>
                  <a:pt x="6457" y="18939"/>
                </a:cubicBezTo>
                <a:cubicBezTo>
                  <a:pt x="7022" y="18846"/>
                  <a:pt x="7495" y="18765"/>
                  <a:pt x="7893" y="18688"/>
                </a:cubicBezTo>
                <a:cubicBezTo>
                  <a:pt x="7787" y="18642"/>
                  <a:pt x="7700" y="18580"/>
                  <a:pt x="7662" y="18487"/>
                </a:cubicBezTo>
                <a:cubicBezTo>
                  <a:pt x="7605" y="18347"/>
                  <a:pt x="7871" y="17711"/>
                  <a:pt x="8255" y="17076"/>
                </a:cubicBezTo>
                <a:cubicBezTo>
                  <a:pt x="8638" y="16441"/>
                  <a:pt x="8902" y="15843"/>
                  <a:pt x="8841" y="15751"/>
                </a:cubicBezTo>
                <a:cubicBezTo>
                  <a:pt x="8674" y="15497"/>
                  <a:pt x="9406" y="13932"/>
                  <a:pt x="9605" y="14119"/>
                </a:cubicBezTo>
                <a:cubicBezTo>
                  <a:pt x="9700" y="14208"/>
                  <a:pt x="9842" y="15018"/>
                  <a:pt x="9921" y="15916"/>
                </a:cubicBezTo>
                <a:cubicBezTo>
                  <a:pt x="10030" y="17161"/>
                  <a:pt x="9990" y="17620"/>
                  <a:pt x="9740" y="18075"/>
                </a:cubicBezTo>
                <a:cubicBezTo>
                  <a:pt x="9747" y="18068"/>
                  <a:pt x="9757" y="18063"/>
                  <a:pt x="9763" y="18055"/>
                </a:cubicBezTo>
                <a:cubicBezTo>
                  <a:pt x="10068" y="17681"/>
                  <a:pt x="10178" y="17953"/>
                  <a:pt x="10362" y="19541"/>
                </a:cubicBezTo>
                <a:cubicBezTo>
                  <a:pt x="10443" y="20239"/>
                  <a:pt x="10654" y="20985"/>
                  <a:pt x="10836" y="21203"/>
                </a:cubicBezTo>
                <a:cubicBezTo>
                  <a:pt x="11018" y="21422"/>
                  <a:pt x="11387" y="21600"/>
                  <a:pt x="11653" y="21600"/>
                </a:cubicBezTo>
                <a:cubicBezTo>
                  <a:pt x="12037" y="21600"/>
                  <a:pt x="12134" y="21426"/>
                  <a:pt x="12134" y="20751"/>
                </a:cubicBezTo>
                <a:cubicBezTo>
                  <a:pt x="12134" y="19920"/>
                  <a:pt x="12256" y="19432"/>
                  <a:pt x="12664" y="19140"/>
                </a:cubicBezTo>
                <a:cubicBezTo>
                  <a:pt x="12543" y="19133"/>
                  <a:pt x="12453" y="19119"/>
                  <a:pt x="12433" y="19090"/>
                </a:cubicBezTo>
                <a:cubicBezTo>
                  <a:pt x="12241" y="18798"/>
                  <a:pt x="12364" y="17926"/>
                  <a:pt x="12789" y="16594"/>
                </a:cubicBezTo>
                <a:lnTo>
                  <a:pt x="13233" y="15193"/>
                </a:lnTo>
                <a:lnTo>
                  <a:pt x="14201" y="16870"/>
                </a:lnTo>
                <a:cubicBezTo>
                  <a:pt x="14733" y="17793"/>
                  <a:pt x="15169" y="18626"/>
                  <a:pt x="15169" y="18723"/>
                </a:cubicBezTo>
                <a:cubicBezTo>
                  <a:pt x="15169" y="18727"/>
                  <a:pt x="15161" y="18734"/>
                  <a:pt x="15160" y="18738"/>
                </a:cubicBezTo>
                <a:cubicBezTo>
                  <a:pt x="17473" y="18728"/>
                  <a:pt x="17882" y="18491"/>
                  <a:pt x="18903" y="16639"/>
                </a:cubicBezTo>
                <a:cubicBezTo>
                  <a:pt x="19606" y="15366"/>
                  <a:pt x="20293" y="12920"/>
                  <a:pt x="20293" y="11704"/>
                </a:cubicBezTo>
                <a:cubicBezTo>
                  <a:pt x="20293" y="11182"/>
                  <a:pt x="20550" y="10092"/>
                  <a:pt x="20862" y="9284"/>
                </a:cubicBezTo>
                <a:cubicBezTo>
                  <a:pt x="21378" y="7949"/>
                  <a:pt x="21437" y="7456"/>
                  <a:pt x="21514" y="3906"/>
                </a:cubicBezTo>
                <a:lnTo>
                  <a:pt x="21600" y="0"/>
                </a:lnTo>
                <a:lnTo>
                  <a:pt x="10800" y="0"/>
                </a:lnTo>
                <a:lnTo>
                  <a:pt x="10774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51" name="Google Shape;551;p55" descr="Image"/>
          <p:cNvPicPr preferRelativeResize="0"/>
          <p:nvPr/>
        </p:nvPicPr>
        <p:blipFill rotWithShape="1">
          <a:blip r:embed="rId19">
            <a:alphaModFix/>
          </a:blip>
          <a:srcRect t="7688" r="428" b="9"/>
          <a:stretch/>
        </p:blipFill>
        <p:spPr>
          <a:xfrm>
            <a:off x="1538107" y="4200164"/>
            <a:ext cx="916758" cy="626555"/>
          </a:xfrm>
          <a:custGeom>
            <a:avLst/>
            <a:gdLst/>
            <a:ahLst/>
            <a:cxnLst/>
            <a:rect l="l" t="t" r="r" b="b"/>
            <a:pathLst>
              <a:path w="21600" h="21439" extrusionOk="0">
                <a:moveTo>
                  <a:pt x="20236" y="0"/>
                </a:moveTo>
                <a:cubicBezTo>
                  <a:pt x="19670" y="0"/>
                  <a:pt x="18521" y="818"/>
                  <a:pt x="17525" y="1924"/>
                </a:cubicBezTo>
                <a:cubicBezTo>
                  <a:pt x="16283" y="3304"/>
                  <a:pt x="12905" y="6553"/>
                  <a:pt x="12714" y="6553"/>
                </a:cubicBezTo>
                <a:cubicBezTo>
                  <a:pt x="12632" y="6553"/>
                  <a:pt x="12457" y="6396"/>
                  <a:pt x="12324" y="6203"/>
                </a:cubicBezTo>
                <a:cubicBezTo>
                  <a:pt x="12143" y="5939"/>
                  <a:pt x="12142" y="5751"/>
                  <a:pt x="12318" y="5442"/>
                </a:cubicBezTo>
                <a:cubicBezTo>
                  <a:pt x="12447" y="5216"/>
                  <a:pt x="12470" y="5060"/>
                  <a:pt x="12366" y="5096"/>
                </a:cubicBezTo>
                <a:cubicBezTo>
                  <a:pt x="12036" y="5210"/>
                  <a:pt x="11051" y="4497"/>
                  <a:pt x="11051" y="4143"/>
                </a:cubicBezTo>
                <a:cubicBezTo>
                  <a:pt x="11051" y="3894"/>
                  <a:pt x="10980" y="3888"/>
                  <a:pt x="10784" y="4124"/>
                </a:cubicBezTo>
                <a:cubicBezTo>
                  <a:pt x="10636" y="4303"/>
                  <a:pt x="10228" y="4483"/>
                  <a:pt x="9877" y="4521"/>
                </a:cubicBezTo>
                <a:cubicBezTo>
                  <a:pt x="9526" y="4560"/>
                  <a:pt x="9276" y="4685"/>
                  <a:pt x="9324" y="4797"/>
                </a:cubicBezTo>
                <a:cubicBezTo>
                  <a:pt x="9371" y="4909"/>
                  <a:pt x="9195" y="5204"/>
                  <a:pt x="8931" y="5456"/>
                </a:cubicBezTo>
                <a:cubicBezTo>
                  <a:pt x="8491" y="5875"/>
                  <a:pt x="8392" y="5861"/>
                  <a:pt x="7754" y="5306"/>
                </a:cubicBezTo>
                <a:cubicBezTo>
                  <a:pt x="6808" y="4482"/>
                  <a:pt x="6131" y="3540"/>
                  <a:pt x="6262" y="3232"/>
                </a:cubicBezTo>
                <a:cubicBezTo>
                  <a:pt x="6321" y="3092"/>
                  <a:pt x="6147" y="2980"/>
                  <a:pt x="5876" y="2980"/>
                </a:cubicBezTo>
                <a:cubicBezTo>
                  <a:pt x="5605" y="2980"/>
                  <a:pt x="5218" y="2710"/>
                  <a:pt x="5014" y="2382"/>
                </a:cubicBezTo>
                <a:cubicBezTo>
                  <a:pt x="4810" y="2055"/>
                  <a:pt x="4496" y="1787"/>
                  <a:pt x="4316" y="1784"/>
                </a:cubicBezTo>
                <a:cubicBezTo>
                  <a:pt x="4137" y="1781"/>
                  <a:pt x="3770" y="1438"/>
                  <a:pt x="3499" y="1023"/>
                </a:cubicBezTo>
                <a:cubicBezTo>
                  <a:pt x="3229" y="608"/>
                  <a:pt x="2888" y="338"/>
                  <a:pt x="2740" y="420"/>
                </a:cubicBezTo>
                <a:cubicBezTo>
                  <a:pt x="2592" y="503"/>
                  <a:pt x="2421" y="455"/>
                  <a:pt x="2361" y="313"/>
                </a:cubicBezTo>
                <a:cubicBezTo>
                  <a:pt x="2159" y="-161"/>
                  <a:pt x="1618" y="181"/>
                  <a:pt x="1238" y="1023"/>
                </a:cubicBezTo>
                <a:cubicBezTo>
                  <a:pt x="781" y="2038"/>
                  <a:pt x="825" y="5136"/>
                  <a:pt x="1319" y="6525"/>
                </a:cubicBezTo>
                <a:cubicBezTo>
                  <a:pt x="1493" y="7016"/>
                  <a:pt x="1637" y="7621"/>
                  <a:pt x="1637" y="7875"/>
                </a:cubicBezTo>
                <a:cubicBezTo>
                  <a:pt x="1637" y="8129"/>
                  <a:pt x="1840" y="8636"/>
                  <a:pt x="2087" y="8996"/>
                </a:cubicBezTo>
                <a:cubicBezTo>
                  <a:pt x="2653" y="9820"/>
                  <a:pt x="2707" y="10673"/>
                  <a:pt x="2219" y="11117"/>
                </a:cubicBezTo>
                <a:cubicBezTo>
                  <a:pt x="2012" y="11305"/>
                  <a:pt x="1843" y="11804"/>
                  <a:pt x="1843" y="12224"/>
                </a:cubicBezTo>
                <a:cubicBezTo>
                  <a:pt x="1843" y="13169"/>
                  <a:pt x="1494" y="13700"/>
                  <a:pt x="878" y="13700"/>
                </a:cubicBezTo>
                <a:cubicBezTo>
                  <a:pt x="491" y="13700"/>
                  <a:pt x="408" y="13858"/>
                  <a:pt x="408" y="14592"/>
                </a:cubicBezTo>
                <a:cubicBezTo>
                  <a:pt x="408" y="15083"/>
                  <a:pt x="448" y="15484"/>
                  <a:pt x="495" y="15484"/>
                </a:cubicBezTo>
                <a:cubicBezTo>
                  <a:pt x="542" y="15484"/>
                  <a:pt x="726" y="15566"/>
                  <a:pt x="904" y="15666"/>
                </a:cubicBezTo>
                <a:cubicBezTo>
                  <a:pt x="1126" y="15790"/>
                  <a:pt x="1230" y="15672"/>
                  <a:pt x="1235" y="15292"/>
                </a:cubicBezTo>
                <a:cubicBezTo>
                  <a:pt x="1239" y="14988"/>
                  <a:pt x="1465" y="14347"/>
                  <a:pt x="1737" y="13863"/>
                </a:cubicBezTo>
                <a:cubicBezTo>
                  <a:pt x="2161" y="13108"/>
                  <a:pt x="2249" y="13053"/>
                  <a:pt x="2364" y="13489"/>
                </a:cubicBezTo>
                <a:cubicBezTo>
                  <a:pt x="2438" y="13769"/>
                  <a:pt x="2445" y="14196"/>
                  <a:pt x="2380" y="14442"/>
                </a:cubicBezTo>
                <a:cubicBezTo>
                  <a:pt x="2308" y="14717"/>
                  <a:pt x="2381" y="14891"/>
                  <a:pt x="2570" y="14891"/>
                </a:cubicBezTo>
                <a:cubicBezTo>
                  <a:pt x="2739" y="14891"/>
                  <a:pt x="2923" y="15059"/>
                  <a:pt x="2978" y="15269"/>
                </a:cubicBezTo>
                <a:cubicBezTo>
                  <a:pt x="3034" y="15479"/>
                  <a:pt x="3317" y="15683"/>
                  <a:pt x="3605" y="15717"/>
                </a:cubicBezTo>
                <a:cubicBezTo>
                  <a:pt x="4325" y="15804"/>
                  <a:pt x="4505" y="16015"/>
                  <a:pt x="4355" y="16586"/>
                </a:cubicBezTo>
                <a:cubicBezTo>
                  <a:pt x="4262" y="16937"/>
                  <a:pt x="4304" y="17004"/>
                  <a:pt x="4499" y="16829"/>
                </a:cubicBezTo>
                <a:cubicBezTo>
                  <a:pt x="4663" y="16681"/>
                  <a:pt x="4858" y="16751"/>
                  <a:pt x="4995" y="17006"/>
                </a:cubicBezTo>
                <a:cubicBezTo>
                  <a:pt x="5118" y="17238"/>
                  <a:pt x="5476" y="17668"/>
                  <a:pt x="5789" y="17959"/>
                </a:cubicBezTo>
                <a:cubicBezTo>
                  <a:pt x="6102" y="18251"/>
                  <a:pt x="6303" y="18620"/>
                  <a:pt x="6236" y="18777"/>
                </a:cubicBezTo>
                <a:cubicBezTo>
                  <a:pt x="6168" y="18937"/>
                  <a:pt x="4783" y="19057"/>
                  <a:pt x="3059" y="19057"/>
                </a:cubicBezTo>
                <a:lnTo>
                  <a:pt x="0" y="19057"/>
                </a:lnTo>
                <a:lnTo>
                  <a:pt x="0" y="20248"/>
                </a:lnTo>
                <a:lnTo>
                  <a:pt x="0" y="21439"/>
                </a:lnTo>
                <a:lnTo>
                  <a:pt x="6670" y="21439"/>
                </a:lnTo>
                <a:cubicBezTo>
                  <a:pt x="13085" y="21439"/>
                  <a:pt x="13362" y="21419"/>
                  <a:pt x="13875" y="20832"/>
                </a:cubicBezTo>
                <a:cubicBezTo>
                  <a:pt x="14465" y="20157"/>
                  <a:pt x="14649" y="19356"/>
                  <a:pt x="14216" y="19356"/>
                </a:cubicBezTo>
                <a:cubicBezTo>
                  <a:pt x="14062" y="19356"/>
                  <a:pt x="13865" y="19186"/>
                  <a:pt x="13775" y="18977"/>
                </a:cubicBezTo>
                <a:cubicBezTo>
                  <a:pt x="13526" y="18401"/>
                  <a:pt x="12546" y="17567"/>
                  <a:pt x="12115" y="17567"/>
                </a:cubicBezTo>
                <a:cubicBezTo>
                  <a:pt x="11545" y="17567"/>
                  <a:pt x="11499" y="17384"/>
                  <a:pt x="11694" y="15862"/>
                </a:cubicBezTo>
                <a:cubicBezTo>
                  <a:pt x="11920" y="14104"/>
                  <a:pt x="12217" y="13635"/>
                  <a:pt x="12598" y="14442"/>
                </a:cubicBezTo>
                <a:cubicBezTo>
                  <a:pt x="12940" y="15169"/>
                  <a:pt x="14507" y="17588"/>
                  <a:pt x="14968" y="18104"/>
                </a:cubicBezTo>
                <a:cubicBezTo>
                  <a:pt x="15380" y="18564"/>
                  <a:pt x="16182" y="18140"/>
                  <a:pt x="17036" y="17011"/>
                </a:cubicBezTo>
                <a:cubicBezTo>
                  <a:pt x="17346" y="16602"/>
                  <a:pt x="17599" y="16369"/>
                  <a:pt x="17599" y="16493"/>
                </a:cubicBezTo>
                <a:cubicBezTo>
                  <a:pt x="17599" y="17056"/>
                  <a:pt x="18883" y="15308"/>
                  <a:pt x="19262" y="14227"/>
                </a:cubicBezTo>
                <a:cubicBezTo>
                  <a:pt x="19926" y="12334"/>
                  <a:pt x="19919" y="11522"/>
                  <a:pt x="19233" y="10565"/>
                </a:cubicBezTo>
                <a:cubicBezTo>
                  <a:pt x="18563" y="9632"/>
                  <a:pt x="18607" y="9234"/>
                  <a:pt x="19381" y="9234"/>
                </a:cubicBezTo>
                <a:cubicBezTo>
                  <a:pt x="19910" y="9234"/>
                  <a:pt x="20446" y="8525"/>
                  <a:pt x="20458" y="7810"/>
                </a:cubicBezTo>
                <a:cubicBezTo>
                  <a:pt x="20462" y="7600"/>
                  <a:pt x="20617" y="6929"/>
                  <a:pt x="20802" y="6320"/>
                </a:cubicBezTo>
                <a:cubicBezTo>
                  <a:pt x="20988" y="5711"/>
                  <a:pt x="21166" y="5028"/>
                  <a:pt x="21198" y="4802"/>
                </a:cubicBezTo>
                <a:cubicBezTo>
                  <a:pt x="21230" y="4576"/>
                  <a:pt x="21354" y="4248"/>
                  <a:pt x="21475" y="4073"/>
                </a:cubicBezTo>
                <a:cubicBezTo>
                  <a:pt x="21522" y="4004"/>
                  <a:pt x="21565" y="3723"/>
                  <a:pt x="21600" y="3363"/>
                </a:cubicBezTo>
                <a:cubicBezTo>
                  <a:pt x="21570" y="2665"/>
                  <a:pt x="21537" y="2194"/>
                  <a:pt x="21494" y="2233"/>
                </a:cubicBezTo>
                <a:cubicBezTo>
                  <a:pt x="21383" y="2332"/>
                  <a:pt x="21132" y="1868"/>
                  <a:pt x="20934" y="1205"/>
                </a:cubicBezTo>
                <a:cubicBezTo>
                  <a:pt x="20724" y="498"/>
                  <a:pt x="20433" y="0"/>
                  <a:pt x="20236" y="0"/>
                </a:cubicBezTo>
                <a:close/>
                <a:moveTo>
                  <a:pt x="7468" y="1938"/>
                </a:moveTo>
                <a:lnTo>
                  <a:pt x="7860" y="2606"/>
                </a:lnTo>
                <a:cubicBezTo>
                  <a:pt x="8075" y="2975"/>
                  <a:pt x="8281" y="3279"/>
                  <a:pt x="8320" y="3279"/>
                </a:cubicBezTo>
                <a:cubicBezTo>
                  <a:pt x="8484" y="3279"/>
                  <a:pt x="8364" y="3037"/>
                  <a:pt x="7931" y="2504"/>
                </a:cubicBezTo>
                <a:lnTo>
                  <a:pt x="7468" y="1938"/>
                </a:lnTo>
                <a:close/>
                <a:moveTo>
                  <a:pt x="14676" y="2242"/>
                </a:moveTo>
                <a:cubicBezTo>
                  <a:pt x="14438" y="2358"/>
                  <a:pt x="13100" y="4103"/>
                  <a:pt x="13100" y="4321"/>
                </a:cubicBezTo>
                <a:cubicBezTo>
                  <a:pt x="13100" y="4400"/>
                  <a:pt x="13130" y="4470"/>
                  <a:pt x="13170" y="4470"/>
                </a:cubicBezTo>
                <a:cubicBezTo>
                  <a:pt x="13319" y="4470"/>
                  <a:pt x="14782" y="2350"/>
                  <a:pt x="14708" y="2242"/>
                </a:cubicBezTo>
                <a:cubicBezTo>
                  <a:pt x="14702" y="2234"/>
                  <a:pt x="14691" y="2234"/>
                  <a:pt x="14676" y="2242"/>
                </a:cubicBezTo>
                <a:close/>
                <a:moveTo>
                  <a:pt x="2251" y="17903"/>
                </a:moveTo>
                <a:cubicBezTo>
                  <a:pt x="2122" y="17903"/>
                  <a:pt x="1993" y="17922"/>
                  <a:pt x="1894" y="17959"/>
                </a:cubicBezTo>
                <a:cubicBezTo>
                  <a:pt x="1697" y="18034"/>
                  <a:pt x="1857" y="18095"/>
                  <a:pt x="2251" y="18095"/>
                </a:cubicBezTo>
                <a:cubicBezTo>
                  <a:pt x="2645" y="18095"/>
                  <a:pt x="2805" y="18034"/>
                  <a:pt x="2608" y="17959"/>
                </a:cubicBezTo>
                <a:cubicBezTo>
                  <a:pt x="2510" y="17922"/>
                  <a:pt x="2381" y="17903"/>
                  <a:pt x="2251" y="17903"/>
                </a:cubicBezTo>
                <a:close/>
                <a:moveTo>
                  <a:pt x="21188" y="18865"/>
                </a:moveTo>
                <a:cubicBezTo>
                  <a:pt x="21142" y="18875"/>
                  <a:pt x="21072" y="18941"/>
                  <a:pt x="20976" y="19057"/>
                </a:cubicBezTo>
                <a:cubicBezTo>
                  <a:pt x="20807" y="19261"/>
                  <a:pt x="20671" y="19548"/>
                  <a:pt x="20671" y="19692"/>
                </a:cubicBezTo>
                <a:cubicBezTo>
                  <a:pt x="20671" y="19836"/>
                  <a:pt x="20807" y="19949"/>
                  <a:pt x="20976" y="19949"/>
                </a:cubicBezTo>
                <a:cubicBezTo>
                  <a:pt x="21153" y="19949"/>
                  <a:pt x="21285" y="19682"/>
                  <a:pt x="21285" y="19318"/>
                </a:cubicBezTo>
                <a:cubicBezTo>
                  <a:pt x="21285" y="18988"/>
                  <a:pt x="21266" y="18849"/>
                  <a:pt x="21188" y="18865"/>
                </a:cubicBezTo>
                <a:close/>
                <a:moveTo>
                  <a:pt x="15029" y="20248"/>
                </a:moveTo>
                <a:cubicBezTo>
                  <a:pt x="14854" y="20248"/>
                  <a:pt x="14767" y="20383"/>
                  <a:pt x="14836" y="20547"/>
                </a:cubicBezTo>
                <a:cubicBezTo>
                  <a:pt x="14906" y="20711"/>
                  <a:pt x="15052" y="20846"/>
                  <a:pt x="15158" y="20846"/>
                </a:cubicBezTo>
                <a:cubicBezTo>
                  <a:pt x="15264" y="20846"/>
                  <a:pt x="15351" y="20711"/>
                  <a:pt x="15351" y="20547"/>
                </a:cubicBezTo>
                <a:cubicBezTo>
                  <a:pt x="15351" y="20383"/>
                  <a:pt x="15205" y="20248"/>
                  <a:pt x="15029" y="20248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6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lang="en-US" sz="2400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Complete chromosome contigs</a:t>
            </a:r>
            <a:endParaRPr sz="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2D4149-6507-AA45-AFEC-351963AA95B4}"/>
              </a:ext>
            </a:extLst>
          </p:cNvPr>
          <p:cNvGrpSpPr/>
          <p:nvPr/>
        </p:nvGrpSpPr>
        <p:grpSpPr>
          <a:xfrm>
            <a:off x="715433" y="786126"/>
            <a:ext cx="8180781" cy="3177761"/>
            <a:chOff x="327975" y="859548"/>
            <a:chExt cx="8180781" cy="31777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0A2B10-342A-844F-9329-D3D8B2D20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604" r="51377" b="39888"/>
            <a:stretch/>
          </p:blipFill>
          <p:spPr>
            <a:xfrm>
              <a:off x="4335616" y="966519"/>
              <a:ext cx="4173140" cy="307079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3EC39F-CCD0-7D44-8DA1-A251D6397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08" r="51377" b="68107"/>
            <a:stretch/>
          </p:blipFill>
          <p:spPr>
            <a:xfrm>
              <a:off x="327975" y="859548"/>
              <a:ext cx="4091087" cy="314520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B70EC8-AC8A-834B-A2DA-DDF5A07A32FE}"/>
              </a:ext>
            </a:extLst>
          </p:cNvPr>
          <p:cNvSpPr txBox="1"/>
          <p:nvPr/>
        </p:nvSpPr>
        <p:spPr>
          <a:xfrm>
            <a:off x="0" y="4650465"/>
            <a:ext cx="6176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Miga</a:t>
            </a:r>
            <a:r>
              <a:rPr lang="en-US" sz="1100" dirty="0"/>
              <a:t> et al. Telomere-to-telomere assembly of a complete human X chromosome. </a:t>
            </a:r>
            <a:r>
              <a:rPr lang="en-US" sz="1100" i="1" dirty="0"/>
              <a:t>Nature </a:t>
            </a:r>
            <a:r>
              <a:rPr lang="en-US" sz="1100" dirty="0"/>
              <a:t>(2020).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3B81CF-46A6-E14C-861C-B8A73EDA2EBE}"/>
              </a:ext>
            </a:extLst>
          </p:cNvPr>
          <p:cNvCxnSpPr/>
          <p:nvPr/>
        </p:nvCxnSpPr>
        <p:spPr>
          <a:xfrm>
            <a:off x="69743" y="2358730"/>
            <a:ext cx="77491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8;p56">
            <a:extLst>
              <a:ext uri="{FF2B5EF4-FFF2-40B4-BE49-F238E27FC236}">
                <a16:creationId xmlns:a16="http://schemas.microsoft.com/office/drawing/2014/main" id="{9BF41C8E-0249-544C-9F67-58A27DE8DB95}"/>
              </a:ext>
            </a:extLst>
          </p:cNvPr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lang="en-US" sz="2400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Complete chromosome contigs</a:t>
            </a:r>
            <a:endParaRPr sz="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86C52-04D2-DD45-AC36-9432CCF0CB0B}"/>
              </a:ext>
            </a:extLst>
          </p:cNvPr>
          <p:cNvSpPr txBox="1"/>
          <p:nvPr/>
        </p:nvSpPr>
        <p:spPr>
          <a:xfrm>
            <a:off x="0" y="4650465"/>
            <a:ext cx="6176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Miga</a:t>
            </a:r>
            <a:r>
              <a:rPr lang="en-US" sz="1100" dirty="0"/>
              <a:t> et al. Telomere-to-telomere assembly of a complete human X chromosome. </a:t>
            </a:r>
            <a:r>
              <a:rPr lang="en-US" sz="1100" i="1" dirty="0"/>
              <a:t>Nature </a:t>
            </a:r>
            <a:r>
              <a:rPr lang="en-US" sz="1100" dirty="0"/>
              <a:t>(2020).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ABBF6-1F92-7E43-BEB2-AA768E0BF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9" r="4312" b="70621"/>
          <a:stretch/>
        </p:blipFill>
        <p:spPr>
          <a:xfrm>
            <a:off x="59984" y="786126"/>
            <a:ext cx="6790267" cy="3135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9643F-43D2-194A-BDF1-CC6BA64FC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0" t="64953" r="-89" b="16509"/>
          <a:stretch/>
        </p:blipFill>
        <p:spPr>
          <a:xfrm>
            <a:off x="4557720" y="3478404"/>
            <a:ext cx="4533255" cy="12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1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8;p56">
            <a:extLst>
              <a:ext uri="{FF2B5EF4-FFF2-40B4-BE49-F238E27FC236}">
                <a16:creationId xmlns:a16="http://schemas.microsoft.com/office/drawing/2014/main" id="{65E5C8AD-BC17-924C-9A8D-9E6C7F898DAD}"/>
              </a:ext>
            </a:extLst>
          </p:cNvPr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3600"/>
              <a:buFont typeface="Helvetica Neue Light"/>
              <a:buNone/>
            </a:pPr>
            <a:r>
              <a:rPr lang="en-US" sz="2400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Practical</a:t>
            </a:r>
            <a:endParaRPr sz="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507;p52">
            <a:extLst>
              <a:ext uri="{FF2B5EF4-FFF2-40B4-BE49-F238E27FC236}">
                <a16:creationId xmlns:a16="http://schemas.microsoft.com/office/drawing/2014/main" id="{FBE5CA23-743B-B54A-A7C8-427CBFB93B42}"/>
              </a:ext>
            </a:extLst>
          </p:cNvPr>
          <p:cNvSpPr txBox="1"/>
          <p:nvPr/>
        </p:nvSpPr>
        <p:spPr>
          <a:xfrm>
            <a:off x="209573" y="819897"/>
            <a:ext cx="70167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2286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GB" b="0" i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 of a </a:t>
            </a:r>
            <a:r>
              <a:rPr lang="en-GB" b="0" i="1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Plasmodium falciparum </a:t>
            </a:r>
            <a:r>
              <a:rPr lang="en-GB" b="0" u="none" strike="noStrike" cap="none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(Malaria) chromosome</a:t>
            </a:r>
          </a:p>
          <a:p>
            <a:pPr marL="457200" lvl="1" indent="-209550">
              <a:spcBef>
                <a:spcPts val="700"/>
              </a:spcBef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sym typeface="Helvetica Neue Light"/>
              </a:rPr>
              <a:t>Basics of assembly algorithms</a:t>
            </a:r>
          </a:p>
          <a:p>
            <a:pPr marL="457200" lvl="1" indent="-209550">
              <a:spcBef>
                <a:spcPts val="700"/>
              </a:spcBef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sym typeface="Helvetica Neue Light"/>
              </a:rPr>
              <a:t>Assembly with PacBio (get to this quick it may take awhile!)</a:t>
            </a:r>
            <a:endParaRPr lang="en-US" dirty="0"/>
          </a:p>
          <a:p>
            <a:pPr marL="457200" lvl="1" indent="-209550">
              <a:spcBef>
                <a:spcPts val="700"/>
              </a:spcBef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 with with Illumina</a:t>
            </a:r>
          </a:p>
          <a:p>
            <a:pPr marL="457200" lvl="1" indent="-209550">
              <a:spcBef>
                <a:spcPts val="700"/>
              </a:spcBef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sym typeface="Helvetica Neue Light"/>
              </a:rPr>
              <a:t>Union (PacBio + Illumina) assembly and polishing</a:t>
            </a:r>
            <a:endParaRPr lang="en-US" dirty="0"/>
          </a:p>
          <a:p>
            <a:pPr marL="457200" lvl="1" indent="-209550">
              <a:spcBef>
                <a:spcPts val="700"/>
              </a:spcBef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 QC</a:t>
            </a:r>
            <a:endParaRPr lang="en-US" dirty="0"/>
          </a:p>
          <a:p>
            <a:pPr marL="228600" lvl="2" indent="-209550">
              <a:buClr>
                <a:srgbClr val="537697"/>
              </a:buClr>
              <a:buSzPts val="1400"/>
              <a:buFont typeface="Helvetica Neue Light"/>
              <a:buChar char="•"/>
            </a:pPr>
            <a:endParaRPr lang="en-GB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818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 considerations in assembly</a:t>
            </a:r>
            <a:endParaRPr sz="24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327975" y="1118439"/>
            <a:ext cx="7869900" cy="34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228600" indent="-209550"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genome size</a:t>
            </a:r>
          </a:p>
          <a:p>
            <a:pPr marL="228600" indent="-209550">
              <a:buClr>
                <a:srgbClr val="537697"/>
              </a:buClr>
              <a:buSzPts val="1400"/>
              <a:buFont typeface="Helvetica Neue Light"/>
              <a:buChar char="•"/>
            </a:pPr>
            <a:endParaRPr lang="en-US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indent="-209550"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genome heterozygosity and ploidy</a:t>
            </a:r>
          </a:p>
          <a:p>
            <a:pPr marL="19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</a:pPr>
            <a:endParaRPr lang="en-US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sequencing coverage</a:t>
            </a:r>
            <a:endParaRPr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errors in reads</a:t>
            </a:r>
            <a:endParaRPr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read lengths</a:t>
            </a:r>
            <a:endParaRPr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non-uniqueness of the genome (repeat content)</a:t>
            </a:r>
            <a:endParaRPr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286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•"/>
            </a:pPr>
            <a:r>
              <a:rPr lang="en-US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time and memory of assembly strategy</a:t>
            </a:r>
            <a:endParaRPr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1" name="Google Shape;231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600" y="233075"/>
            <a:ext cx="4307700" cy="45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/>
        </p:nvSpPr>
        <p:spPr>
          <a:xfrm>
            <a:off x="4515550" y="4912075"/>
            <a:ext cx="4628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101600" rIns="101600" bIns="1016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327975" y="274626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Terminology</a:t>
            </a:r>
            <a:endParaRPr sz="24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327975" y="4038800"/>
            <a:ext cx="47946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●"/>
            </a:pPr>
            <a:r>
              <a:rPr lang="en-US" b="1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contig</a:t>
            </a: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contiguous stretch of assembled sequence</a:t>
            </a:r>
            <a:endParaRPr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697"/>
              </a:buClr>
              <a:buSzPts val="1400"/>
              <a:buFont typeface="Helvetica Neue Light"/>
              <a:buChar char="●"/>
            </a:pPr>
            <a:r>
              <a:rPr lang="en-US" b="1">
                <a:solidFill>
                  <a:srgbClr val="5376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scaffold</a:t>
            </a:r>
            <a:r>
              <a:rPr lang="en-US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ordered set of contigs with gaps (Ns) placed between</a:t>
            </a:r>
            <a:endParaRPr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0" name="Google Shape;240;p30" descr="1-s2.0-S0888754317300058-gr1_lrg.jpg"/>
          <p:cNvPicPr preferRelativeResize="0"/>
          <p:nvPr/>
        </p:nvPicPr>
        <p:blipFill rotWithShape="1">
          <a:blip r:embed="rId3">
            <a:alphaModFix/>
          </a:blip>
          <a:srcRect r="20095"/>
          <a:stretch/>
        </p:blipFill>
        <p:spPr>
          <a:xfrm>
            <a:off x="2171499" y="503224"/>
            <a:ext cx="3553523" cy="27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 descr="T9-ICARMdguDHoEC27_fhgYsSsIEfWUuqqP9NtTWf7pvRblAVSw32UC5xLmA6e2arhp6Xi50-XT1ZOD9YTyyMtRMonid3wMrx2DhWBqg5Cj8waleacjCQWNp2SbwstinTkJfl61vVV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5600" y="195800"/>
            <a:ext cx="3218525" cy="43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1402542" y="3507151"/>
            <a:ext cx="1014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Chromosome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0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59254" y="3490198"/>
            <a:ext cx="2648451" cy="37720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253050" y="1051625"/>
            <a:ext cx="1520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Puzzle pieces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Partial Puzzle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Puzzle</a:t>
            </a: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731125" y="1452225"/>
            <a:ext cx="230400" cy="266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731125" y="2049225"/>
            <a:ext cx="230400" cy="266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30">
            <a:extLst>
              <a:ext uri="{FF2B5EF4-FFF2-40B4-BE49-F238E27FC236}">
                <a16:creationId xmlns:a16="http://schemas.microsoft.com/office/drawing/2014/main" id="{BC45FF0E-665C-7344-B44A-48FF90592A4A}"/>
              </a:ext>
            </a:extLst>
          </p:cNvPr>
          <p:cNvSpPr txBox="1"/>
          <p:nvPr/>
        </p:nvSpPr>
        <p:spPr>
          <a:xfrm>
            <a:off x="321151" y="1245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Brief History of Genome Assembly Technology</a:t>
            </a:r>
            <a:endParaRPr sz="24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B13CC-B398-CD45-9424-CE47F336D563}"/>
              </a:ext>
            </a:extLst>
          </p:cNvPr>
          <p:cNvSpPr txBox="1"/>
          <p:nvPr/>
        </p:nvSpPr>
        <p:spPr>
          <a:xfrm>
            <a:off x="2495411" y="3113175"/>
            <a:ext cx="1710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Bacterial Artificial </a:t>
            </a:r>
            <a:r>
              <a:rPr lang="en-US" b="1" dirty="0" err="1">
                <a:solidFill>
                  <a:schemeClr val="accent1"/>
                </a:solidFill>
              </a:rPr>
              <a:t>Chrom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F9E3C9-6C52-5349-9150-20766D0EBE1B}"/>
              </a:ext>
            </a:extLst>
          </p:cNvPr>
          <p:cNvCxnSpPr>
            <a:cxnSpLocks/>
          </p:cNvCxnSpPr>
          <p:nvPr/>
        </p:nvCxnSpPr>
        <p:spPr>
          <a:xfrm>
            <a:off x="321151" y="822121"/>
            <a:ext cx="847051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CF491D-EAAA-6749-9D48-B5EB83547E76}"/>
              </a:ext>
            </a:extLst>
          </p:cNvPr>
          <p:cNvSpPr txBox="1"/>
          <p:nvPr/>
        </p:nvSpPr>
        <p:spPr>
          <a:xfrm>
            <a:off x="4269308" y="67111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873686-76A5-584D-BD66-A763AB0EB47A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799595" y="978896"/>
            <a:ext cx="2756811" cy="36759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807DA4-2135-0E41-8794-C3374C1F47C9}"/>
              </a:ext>
            </a:extLst>
          </p:cNvPr>
          <p:cNvSpPr txBox="1"/>
          <p:nvPr/>
        </p:nvSpPr>
        <p:spPr>
          <a:xfrm>
            <a:off x="3893176" y="126710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Fragment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E44EE4-344B-654F-AAA2-F238BD149F3B}"/>
              </a:ext>
            </a:extLst>
          </p:cNvPr>
          <p:cNvCxnSpPr>
            <a:cxnSpLocks/>
          </p:cNvCxnSpPr>
          <p:nvPr/>
        </p:nvCxnSpPr>
        <p:spPr>
          <a:xfrm>
            <a:off x="142501" y="1347745"/>
            <a:ext cx="160180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E13638-FFA8-DB44-917B-3CAF32DFAC71}"/>
              </a:ext>
            </a:extLst>
          </p:cNvPr>
          <p:cNvSpPr txBox="1"/>
          <p:nvPr/>
        </p:nvSpPr>
        <p:spPr>
          <a:xfrm>
            <a:off x="223492" y="1185467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E2A81-03DD-5641-96D4-60B1142DFBE8}"/>
              </a:ext>
            </a:extLst>
          </p:cNvPr>
          <p:cNvSpPr txBox="1"/>
          <p:nvPr/>
        </p:nvSpPr>
        <p:spPr>
          <a:xfrm>
            <a:off x="2674348" y="164972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93CCF2-B656-5C4F-8072-77145C92901E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flipH="1">
            <a:off x="3394257" y="978896"/>
            <a:ext cx="1162149" cy="67083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5F6340-08CD-8246-BFDC-C362F0D6A92E}"/>
              </a:ext>
            </a:extLst>
          </p:cNvPr>
          <p:cNvCxnSpPr/>
          <p:nvPr/>
        </p:nvCxnSpPr>
        <p:spPr>
          <a:xfrm>
            <a:off x="142501" y="1510022"/>
            <a:ext cx="1031350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5E2984D-E924-4540-8885-DAD397EC78D4}"/>
              </a:ext>
            </a:extLst>
          </p:cNvPr>
          <p:cNvSpPr txBox="1"/>
          <p:nvPr/>
        </p:nvSpPr>
        <p:spPr>
          <a:xfrm>
            <a:off x="120092" y="1536721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F32AD7-47EE-8644-B233-AC11079BBF1D}"/>
              </a:ext>
            </a:extLst>
          </p:cNvPr>
          <p:cNvSpPr/>
          <p:nvPr/>
        </p:nvSpPr>
        <p:spPr>
          <a:xfrm>
            <a:off x="2589259" y="2057070"/>
            <a:ext cx="1818529" cy="1767313"/>
          </a:xfrm>
          <a:prstGeom prst="arc">
            <a:avLst>
              <a:gd name="adj1" fmla="val 10867021"/>
              <a:gd name="adj2" fmla="val 12988289"/>
            </a:avLst>
          </a:prstGeom>
          <a:ln w="635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141F127-2529-CA44-8AD1-4B51B679606F}"/>
              </a:ext>
            </a:extLst>
          </p:cNvPr>
          <p:cNvSpPr/>
          <p:nvPr/>
        </p:nvSpPr>
        <p:spPr>
          <a:xfrm flipH="1">
            <a:off x="2291791" y="2069018"/>
            <a:ext cx="1818529" cy="1767313"/>
          </a:xfrm>
          <a:prstGeom prst="arc">
            <a:avLst>
              <a:gd name="adj1" fmla="val 10867021"/>
              <a:gd name="adj2" fmla="val 12988289"/>
            </a:avLst>
          </a:prstGeom>
          <a:ln w="635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202FF-DB83-834E-B3DF-4F31EDCB42AF}"/>
              </a:ext>
            </a:extLst>
          </p:cNvPr>
          <p:cNvSpPr txBox="1"/>
          <p:nvPr/>
        </p:nvSpPr>
        <p:spPr>
          <a:xfrm>
            <a:off x="2844474" y="2361263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DD53B8-F921-054F-9E80-30C0C841E00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556406" y="978896"/>
            <a:ext cx="851812" cy="63151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36118C-7EAD-454A-A261-256A7C47A9FF}"/>
              </a:ext>
            </a:extLst>
          </p:cNvPr>
          <p:cNvCxnSpPr>
            <a:cxnSpLocks/>
          </p:cNvCxnSpPr>
          <p:nvPr/>
        </p:nvCxnSpPr>
        <p:spPr>
          <a:xfrm rot="5400000">
            <a:off x="4951326" y="2550854"/>
            <a:ext cx="160180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0E257D1-DD3B-ED43-B60A-816307900D9A}"/>
              </a:ext>
            </a:extLst>
          </p:cNvPr>
          <p:cNvSpPr txBox="1"/>
          <p:nvPr/>
        </p:nvSpPr>
        <p:spPr>
          <a:xfrm rot="5400000">
            <a:off x="5032317" y="2388576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963DA0-C0EB-2345-B64F-9BF0411317E0}"/>
              </a:ext>
            </a:extLst>
          </p:cNvPr>
          <p:cNvCxnSpPr/>
          <p:nvPr/>
        </p:nvCxnSpPr>
        <p:spPr>
          <a:xfrm>
            <a:off x="5150840" y="3345061"/>
            <a:ext cx="11492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4C6EF5E-16CE-4F4E-8DD4-9777CF818432}"/>
              </a:ext>
            </a:extLst>
          </p:cNvPr>
          <p:cNvSpPr txBox="1"/>
          <p:nvPr/>
        </p:nvSpPr>
        <p:spPr>
          <a:xfrm>
            <a:off x="5268831" y="3379844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Flow Cell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432E03-EE34-1C45-9BB4-3312BA02D51F}"/>
              </a:ext>
            </a:extLst>
          </p:cNvPr>
          <p:cNvSpPr txBox="1"/>
          <p:nvPr/>
        </p:nvSpPr>
        <p:spPr>
          <a:xfrm>
            <a:off x="4674598" y="4405216"/>
            <a:ext cx="2060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Short-Read (Illumina) Sequencing</a:t>
            </a: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3122E60E-62EC-1645-9181-8A6B27D5C141}"/>
              </a:ext>
            </a:extLst>
          </p:cNvPr>
          <p:cNvSpPr/>
          <p:nvPr/>
        </p:nvSpPr>
        <p:spPr>
          <a:xfrm>
            <a:off x="6855887" y="1986415"/>
            <a:ext cx="1859509" cy="1807139"/>
          </a:xfrm>
          <a:prstGeom prst="arc">
            <a:avLst>
              <a:gd name="adj1" fmla="val 5620665"/>
              <a:gd name="adj2" fmla="val 281079"/>
            </a:avLst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A6B856-DB61-2A4A-8273-CA6B7DF7E3FD}"/>
              </a:ext>
            </a:extLst>
          </p:cNvPr>
          <p:cNvCxnSpPr>
            <a:cxnSpLocks/>
          </p:cNvCxnSpPr>
          <p:nvPr/>
        </p:nvCxnSpPr>
        <p:spPr>
          <a:xfrm>
            <a:off x="5595820" y="1758342"/>
            <a:ext cx="0" cy="5693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2125D10-32DD-7B41-A6C6-16738EC268A6}"/>
              </a:ext>
            </a:extLst>
          </p:cNvPr>
          <p:cNvSpPr txBox="1"/>
          <p:nvPr/>
        </p:nvSpPr>
        <p:spPr>
          <a:xfrm rot="5400000">
            <a:off x="4933434" y="2346882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5D50508-95F3-5F4D-9C57-4252C545C5AC}"/>
              </a:ext>
            </a:extLst>
          </p:cNvPr>
          <p:cNvCxnSpPr>
            <a:cxnSpLocks/>
          </p:cNvCxnSpPr>
          <p:nvPr/>
        </p:nvCxnSpPr>
        <p:spPr>
          <a:xfrm flipH="1" flipV="1">
            <a:off x="5579587" y="2706879"/>
            <a:ext cx="0" cy="5693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6F74BAC-C5EB-D64C-A091-FC3FFE33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437" y="3665120"/>
            <a:ext cx="1597481" cy="82982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66E3694-D28E-264D-9C0A-5BADEA640DCF}"/>
              </a:ext>
            </a:extLst>
          </p:cNvPr>
          <p:cNvSpPr txBox="1"/>
          <p:nvPr/>
        </p:nvSpPr>
        <p:spPr>
          <a:xfrm>
            <a:off x="7025700" y="164972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38C256BA-4179-5D4A-8F13-6331BDE1F40C}"/>
              </a:ext>
            </a:extLst>
          </p:cNvPr>
          <p:cNvSpPr/>
          <p:nvPr/>
        </p:nvSpPr>
        <p:spPr>
          <a:xfrm>
            <a:off x="7066829" y="2183215"/>
            <a:ext cx="1437623" cy="1397135"/>
          </a:xfrm>
          <a:prstGeom prst="arc">
            <a:avLst>
              <a:gd name="adj1" fmla="val 5620665"/>
              <a:gd name="adj2" fmla="val 281079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666C7B-6D75-6C46-AD8C-3267154C20B6}"/>
              </a:ext>
            </a:extLst>
          </p:cNvPr>
          <p:cNvSpPr txBox="1"/>
          <p:nvPr/>
        </p:nvSpPr>
        <p:spPr>
          <a:xfrm>
            <a:off x="7283838" y="231760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pic>
        <p:nvPicPr>
          <p:cNvPr id="73" name="Google Shape;268;p32" descr="Image">
            <a:extLst>
              <a:ext uri="{FF2B5EF4-FFF2-40B4-BE49-F238E27FC236}">
                <a16:creationId xmlns:a16="http://schemas.microsoft.com/office/drawing/2014/main" id="{9089F324-14A0-4740-ADD1-812DC8DAA2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4566"/>
          <a:stretch/>
        </p:blipFill>
        <p:spPr>
          <a:xfrm>
            <a:off x="8087187" y="3000643"/>
            <a:ext cx="996964" cy="14863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578ED32-7C22-D841-A5B1-5EDDC52FEA18}"/>
              </a:ext>
            </a:extLst>
          </p:cNvPr>
          <p:cNvSpPr txBox="1"/>
          <p:nvPr/>
        </p:nvSpPr>
        <p:spPr>
          <a:xfrm>
            <a:off x="6686026" y="4397778"/>
            <a:ext cx="2279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Long-Read (</a:t>
            </a:r>
            <a:r>
              <a:rPr lang="en-US" b="1" dirty="0" err="1"/>
              <a:t>Pacbio</a:t>
            </a:r>
            <a:r>
              <a:rPr lang="en-US" b="1" dirty="0"/>
              <a:t>/ONT) Sequencing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134B95A-A43C-524B-BAD3-30576701548F}"/>
              </a:ext>
            </a:extLst>
          </p:cNvPr>
          <p:cNvCxnSpPr>
            <a:cxnSpLocks/>
          </p:cNvCxnSpPr>
          <p:nvPr/>
        </p:nvCxnSpPr>
        <p:spPr>
          <a:xfrm>
            <a:off x="4543230" y="987144"/>
            <a:ext cx="2962498" cy="68596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C83BC1F-3920-D34C-9863-32C107CAA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84" t="21101"/>
          <a:stretch/>
        </p:blipFill>
        <p:spPr>
          <a:xfrm>
            <a:off x="12917" y="1803079"/>
            <a:ext cx="2079490" cy="203325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288B162-621A-B141-B4F3-92E8FA4A6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31" r="9351"/>
          <a:stretch/>
        </p:blipFill>
        <p:spPr>
          <a:xfrm>
            <a:off x="1655136" y="3730167"/>
            <a:ext cx="1154656" cy="9292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3ECCD2B-4F90-8149-BBEC-98A5C4B709ED}"/>
              </a:ext>
            </a:extLst>
          </p:cNvPr>
          <p:cNvSpPr txBox="1"/>
          <p:nvPr/>
        </p:nvSpPr>
        <p:spPr>
          <a:xfrm>
            <a:off x="2379093" y="4381996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Shotgun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A35C0-BD23-1346-8AB5-6335F48703FB}"/>
              </a:ext>
            </a:extLst>
          </p:cNvPr>
          <p:cNvSpPr txBox="1"/>
          <p:nvPr/>
        </p:nvSpPr>
        <p:spPr>
          <a:xfrm>
            <a:off x="244698" y="4404547"/>
            <a:ext cx="1622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Sanger/Capillary Sequencing</a:t>
            </a: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715F0982-9BFE-0249-8ADB-FE224E19DC36}"/>
              </a:ext>
            </a:extLst>
          </p:cNvPr>
          <p:cNvSpPr/>
          <p:nvPr/>
        </p:nvSpPr>
        <p:spPr>
          <a:xfrm>
            <a:off x="2379093" y="1977418"/>
            <a:ext cx="1910687" cy="1910687"/>
          </a:xfrm>
          <a:prstGeom prst="donut">
            <a:avLst>
              <a:gd name="adj" fmla="val 3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A5DF795A-9FE7-E448-87FD-770C5D133605}"/>
              </a:ext>
            </a:extLst>
          </p:cNvPr>
          <p:cNvSpPr/>
          <p:nvPr/>
        </p:nvSpPr>
        <p:spPr>
          <a:xfrm>
            <a:off x="2409799" y="2017244"/>
            <a:ext cx="1859509" cy="1807139"/>
          </a:xfrm>
          <a:prstGeom prst="arc">
            <a:avLst>
              <a:gd name="adj1" fmla="val 10867021"/>
              <a:gd name="adj2" fmla="val 0"/>
            </a:avLst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8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30">
            <a:extLst>
              <a:ext uri="{FF2B5EF4-FFF2-40B4-BE49-F238E27FC236}">
                <a16:creationId xmlns:a16="http://schemas.microsoft.com/office/drawing/2014/main" id="{BC45FF0E-665C-7344-B44A-48FF90592A4A}"/>
              </a:ext>
            </a:extLst>
          </p:cNvPr>
          <p:cNvSpPr txBox="1"/>
          <p:nvPr/>
        </p:nvSpPr>
        <p:spPr>
          <a:xfrm>
            <a:off x="321151" y="1245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Brief History of Genome Assembly Technology</a:t>
            </a:r>
            <a:endParaRPr sz="24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B13CC-B398-CD45-9424-CE47F336D563}"/>
              </a:ext>
            </a:extLst>
          </p:cNvPr>
          <p:cNvSpPr txBox="1"/>
          <p:nvPr/>
        </p:nvSpPr>
        <p:spPr>
          <a:xfrm>
            <a:off x="2495411" y="3113175"/>
            <a:ext cx="1710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Bacterial Artificial </a:t>
            </a:r>
            <a:r>
              <a:rPr lang="en-US" b="1" dirty="0" err="1">
                <a:solidFill>
                  <a:schemeClr val="accent1"/>
                </a:solidFill>
              </a:rPr>
              <a:t>Chrom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F9E3C9-6C52-5349-9150-20766D0EBE1B}"/>
              </a:ext>
            </a:extLst>
          </p:cNvPr>
          <p:cNvCxnSpPr>
            <a:cxnSpLocks/>
          </p:cNvCxnSpPr>
          <p:nvPr/>
        </p:nvCxnSpPr>
        <p:spPr>
          <a:xfrm>
            <a:off x="321151" y="822121"/>
            <a:ext cx="847051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CF491D-EAAA-6749-9D48-B5EB83547E76}"/>
              </a:ext>
            </a:extLst>
          </p:cNvPr>
          <p:cNvSpPr txBox="1"/>
          <p:nvPr/>
        </p:nvSpPr>
        <p:spPr>
          <a:xfrm>
            <a:off x="4269308" y="67111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873686-76A5-584D-BD66-A763AB0EB47A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799595" y="978896"/>
            <a:ext cx="2756811" cy="36759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807DA4-2135-0E41-8794-C3374C1F47C9}"/>
              </a:ext>
            </a:extLst>
          </p:cNvPr>
          <p:cNvSpPr txBox="1"/>
          <p:nvPr/>
        </p:nvSpPr>
        <p:spPr>
          <a:xfrm>
            <a:off x="3893176" y="126710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Fragment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E44EE4-344B-654F-AAA2-F238BD149F3B}"/>
              </a:ext>
            </a:extLst>
          </p:cNvPr>
          <p:cNvCxnSpPr>
            <a:cxnSpLocks/>
          </p:cNvCxnSpPr>
          <p:nvPr/>
        </p:nvCxnSpPr>
        <p:spPr>
          <a:xfrm>
            <a:off x="142501" y="1347745"/>
            <a:ext cx="160180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E13638-FFA8-DB44-917B-3CAF32DFAC71}"/>
              </a:ext>
            </a:extLst>
          </p:cNvPr>
          <p:cNvSpPr txBox="1"/>
          <p:nvPr/>
        </p:nvSpPr>
        <p:spPr>
          <a:xfrm>
            <a:off x="223492" y="1185467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E2A81-03DD-5641-96D4-60B1142DFBE8}"/>
              </a:ext>
            </a:extLst>
          </p:cNvPr>
          <p:cNvSpPr txBox="1"/>
          <p:nvPr/>
        </p:nvSpPr>
        <p:spPr>
          <a:xfrm>
            <a:off x="2674348" y="164972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93CCF2-B656-5C4F-8072-77145C92901E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flipH="1">
            <a:off x="3394257" y="978896"/>
            <a:ext cx="1162149" cy="67083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5F6340-08CD-8246-BFDC-C362F0D6A92E}"/>
              </a:ext>
            </a:extLst>
          </p:cNvPr>
          <p:cNvCxnSpPr/>
          <p:nvPr/>
        </p:nvCxnSpPr>
        <p:spPr>
          <a:xfrm>
            <a:off x="142501" y="1510022"/>
            <a:ext cx="1031350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5E2984D-E924-4540-8885-DAD397EC78D4}"/>
              </a:ext>
            </a:extLst>
          </p:cNvPr>
          <p:cNvSpPr txBox="1"/>
          <p:nvPr/>
        </p:nvSpPr>
        <p:spPr>
          <a:xfrm>
            <a:off x="120092" y="1536721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F32AD7-47EE-8644-B233-AC11079BBF1D}"/>
              </a:ext>
            </a:extLst>
          </p:cNvPr>
          <p:cNvSpPr/>
          <p:nvPr/>
        </p:nvSpPr>
        <p:spPr>
          <a:xfrm>
            <a:off x="2589259" y="2057070"/>
            <a:ext cx="1818529" cy="1767313"/>
          </a:xfrm>
          <a:prstGeom prst="arc">
            <a:avLst>
              <a:gd name="adj1" fmla="val 10867021"/>
              <a:gd name="adj2" fmla="val 12988289"/>
            </a:avLst>
          </a:prstGeom>
          <a:ln w="635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141F127-2529-CA44-8AD1-4B51B679606F}"/>
              </a:ext>
            </a:extLst>
          </p:cNvPr>
          <p:cNvSpPr/>
          <p:nvPr/>
        </p:nvSpPr>
        <p:spPr>
          <a:xfrm flipH="1">
            <a:off x="2291791" y="2069018"/>
            <a:ext cx="1818529" cy="1767313"/>
          </a:xfrm>
          <a:prstGeom prst="arc">
            <a:avLst>
              <a:gd name="adj1" fmla="val 10867021"/>
              <a:gd name="adj2" fmla="val 12988289"/>
            </a:avLst>
          </a:prstGeom>
          <a:ln w="635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202FF-DB83-834E-B3DF-4F31EDCB42AF}"/>
              </a:ext>
            </a:extLst>
          </p:cNvPr>
          <p:cNvSpPr txBox="1"/>
          <p:nvPr/>
        </p:nvSpPr>
        <p:spPr>
          <a:xfrm>
            <a:off x="2844474" y="2361263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DD53B8-F921-054F-9E80-30C0C841E00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556406" y="978896"/>
            <a:ext cx="851812" cy="63151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36118C-7EAD-454A-A261-256A7C47A9FF}"/>
              </a:ext>
            </a:extLst>
          </p:cNvPr>
          <p:cNvCxnSpPr>
            <a:cxnSpLocks/>
          </p:cNvCxnSpPr>
          <p:nvPr/>
        </p:nvCxnSpPr>
        <p:spPr>
          <a:xfrm rot="5400000">
            <a:off x="4951326" y="2550854"/>
            <a:ext cx="160180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0E257D1-DD3B-ED43-B60A-816307900D9A}"/>
              </a:ext>
            </a:extLst>
          </p:cNvPr>
          <p:cNvSpPr txBox="1"/>
          <p:nvPr/>
        </p:nvSpPr>
        <p:spPr>
          <a:xfrm rot="5400000">
            <a:off x="5032317" y="2388576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963DA0-C0EB-2345-B64F-9BF0411317E0}"/>
              </a:ext>
            </a:extLst>
          </p:cNvPr>
          <p:cNvCxnSpPr/>
          <p:nvPr/>
        </p:nvCxnSpPr>
        <p:spPr>
          <a:xfrm>
            <a:off x="5150840" y="3345061"/>
            <a:ext cx="11492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4C6EF5E-16CE-4F4E-8DD4-9777CF818432}"/>
              </a:ext>
            </a:extLst>
          </p:cNvPr>
          <p:cNvSpPr txBox="1"/>
          <p:nvPr/>
        </p:nvSpPr>
        <p:spPr>
          <a:xfrm>
            <a:off x="5268831" y="3379844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Flow Cell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432E03-EE34-1C45-9BB4-3312BA02D51F}"/>
              </a:ext>
            </a:extLst>
          </p:cNvPr>
          <p:cNvSpPr txBox="1"/>
          <p:nvPr/>
        </p:nvSpPr>
        <p:spPr>
          <a:xfrm>
            <a:off x="4674598" y="4405216"/>
            <a:ext cx="2060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Short-Read (Illumina) Sequencing</a:t>
            </a: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3122E60E-62EC-1645-9181-8A6B27D5C141}"/>
              </a:ext>
            </a:extLst>
          </p:cNvPr>
          <p:cNvSpPr/>
          <p:nvPr/>
        </p:nvSpPr>
        <p:spPr>
          <a:xfrm>
            <a:off x="6855887" y="1986415"/>
            <a:ext cx="1859509" cy="1807139"/>
          </a:xfrm>
          <a:prstGeom prst="arc">
            <a:avLst>
              <a:gd name="adj1" fmla="val 5620665"/>
              <a:gd name="adj2" fmla="val 281079"/>
            </a:avLst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A6B856-DB61-2A4A-8273-CA6B7DF7E3FD}"/>
              </a:ext>
            </a:extLst>
          </p:cNvPr>
          <p:cNvCxnSpPr>
            <a:cxnSpLocks/>
          </p:cNvCxnSpPr>
          <p:nvPr/>
        </p:nvCxnSpPr>
        <p:spPr>
          <a:xfrm>
            <a:off x="5595820" y="1758342"/>
            <a:ext cx="0" cy="5693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2125D10-32DD-7B41-A6C6-16738EC268A6}"/>
              </a:ext>
            </a:extLst>
          </p:cNvPr>
          <p:cNvSpPr txBox="1"/>
          <p:nvPr/>
        </p:nvSpPr>
        <p:spPr>
          <a:xfrm rot="5400000">
            <a:off x="4933434" y="2346882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5D50508-95F3-5F4D-9C57-4252C545C5AC}"/>
              </a:ext>
            </a:extLst>
          </p:cNvPr>
          <p:cNvCxnSpPr>
            <a:cxnSpLocks/>
          </p:cNvCxnSpPr>
          <p:nvPr/>
        </p:nvCxnSpPr>
        <p:spPr>
          <a:xfrm flipH="1" flipV="1">
            <a:off x="5579587" y="2706879"/>
            <a:ext cx="0" cy="5693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6F74BAC-C5EB-D64C-A091-FC3FFE33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437" y="3665120"/>
            <a:ext cx="1597481" cy="82982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66E3694-D28E-264D-9C0A-5BADEA640DCF}"/>
              </a:ext>
            </a:extLst>
          </p:cNvPr>
          <p:cNvSpPr txBox="1"/>
          <p:nvPr/>
        </p:nvSpPr>
        <p:spPr>
          <a:xfrm>
            <a:off x="7025700" y="164972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38C256BA-4179-5D4A-8F13-6331BDE1F40C}"/>
              </a:ext>
            </a:extLst>
          </p:cNvPr>
          <p:cNvSpPr/>
          <p:nvPr/>
        </p:nvSpPr>
        <p:spPr>
          <a:xfrm>
            <a:off x="7066829" y="2183215"/>
            <a:ext cx="1437623" cy="1397135"/>
          </a:xfrm>
          <a:prstGeom prst="arc">
            <a:avLst>
              <a:gd name="adj1" fmla="val 5620665"/>
              <a:gd name="adj2" fmla="val 281079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666C7B-6D75-6C46-AD8C-3267154C20B6}"/>
              </a:ext>
            </a:extLst>
          </p:cNvPr>
          <p:cNvSpPr txBox="1"/>
          <p:nvPr/>
        </p:nvSpPr>
        <p:spPr>
          <a:xfrm>
            <a:off x="7283838" y="231760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pic>
        <p:nvPicPr>
          <p:cNvPr id="73" name="Google Shape;268;p32" descr="Image">
            <a:extLst>
              <a:ext uri="{FF2B5EF4-FFF2-40B4-BE49-F238E27FC236}">
                <a16:creationId xmlns:a16="http://schemas.microsoft.com/office/drawing/2014/main" id="{9089F324-14A0-4740-ADD1-812DC8DAA2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4566"/>
          <a:stretch/>
        </p:blipFill>
        <p:spPr>
          <a:xfrm>
            <a:off x="8087187" y="3000643"/>
            <a:ext cx="996964" cy="14863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578ED32-7C22-D841-A5B1-5EDDC52FEA18}"/>
              </a:ext>
            </a:extLst>
          </p:cNvPr>
          <p:cNvSpPr txBox="1"/>
          <p:nvPr/>
        </p:nvSpPr>
        <p:spPr>
          <a:xfrm>
            <a:off x="6686026" y="4397778"/>
            <a:ext cx="2279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Long-Read (</a:t>
            </a:r>
            <a:r>
              <a:rPr lang="en-US" b="1" dirty="0" err="1"/>
              <a:t>Pacbio</a:t>
            </a:r>
            <a:r>
              <a:rPr lang="en-US" b="1" dirty="0"/>
              <a:t>/ONT) Sequencing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134B95A-A43C-524B-BAD3-30576701548F}"/>
              </a:ext>
            </a:extLst>
          </p:cNvPr>
          <p:cNvCxnSpPr>
            <a:cxnSpLocks/>
          </p:cNvCxnSpPr>
          <p:nvPr/>
        </p:nvCxnSpPr>
        <p:spPr>
          <a:xfrm>
            <a:off x="4543230" y="987144"/>
            <a:ext cx="2962498" cy="68596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C83BC1F-3920-D34C-9863-32C107CAA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84" t="21101"/>
          <a:stretch/>
        </p:blipFill>
        <p:spPr>
          <a:xfrm>
            <a:off x="12917" y="1803079"/>
            <a:ext cx="2079490" cy="203325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288B162-621A-B141-B4F3-92E8FA4A6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31" r="9351"/>
          <a:stretch/>
        </p:blipFill>
        <p:spPr>
          <a:xfrm>
            <a:off x="1655136" y="3730167"/>
            <a:ext cx="1154656" cy="9292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3ECCD2B-4F90-8149-BBEC-98A5C4B709ED}"/>
              </a:ext>
            </a:extLst>
          </p:cNvPr>
          <p:cNvSpPr txBox="1"/>
          <p:nvPr/>
        </p:nvSpPr>
        <p:spPr>
          <a:xfrm>
            <a:off x="2379093" y="4381996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Shotgun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A35C0-BD23-1346-8AB5-6335F48703FB}"/>
              </a:ext>
            </a:extLst>
          </p:cNvPr>
          <p:cNvSpPr txBox="1"/>
          <p:nvPr/>
        </p:nvSpPr>
        <p:spPr>
          <a:xfrm>
            <a:off x="244698" y="4404547"/>
            <a:ext cx="1622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Sanger/Capillary Sequencing</a:t>
            </a: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715F0982-9BFE-0249-8ADB-FE224E19DC36}"/>
              </a:ext>
            </a:extLst>
          </p:cNvPr>
          <p:cNvSpPr/>
          <p:nvPr/>
        </p:nvSpPr>
        <p:spPr>
          <a:xfrm>
            <a:off x="2379093" y="1977418"/>
            <a:ext cx="1910687" cy="1910687"/>
          </a:xfrm>
          <a:prstGeom prst="donut">
            <a:avLst>
              <a:gd name="adj" fmla="val 3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A5DF795A-9FE7-E448-87FD-770C5D133605}"/>
              </a:ext>
            </a:extLst>
          </p:cNvPr>
          <p:cNvSpPr/>
          <p:nvPr/>
        </p:nvSpPr>
        <p:spPr>
          <a:xfrm>
            <a:off x="2409799" y="2017244"/>
            <a:ext cx="1859509" cy="1807139"/>
          </a:xfrm>
          <a:prstGeom prst="arc">
            <a:avLst>
              <a:gd name="adj1" fmla="val 10867021"/>
              <a:gd name="adj2" fmla="val 0"/>
            </a:avLst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5569EF-79C6-864D-B0DD-48308519C886}"/>
              </a:ext>
            </a:extLst>
          </p:cNvPr>
          <p:cNvSpPr/>
          <p:nvPr/>
        </p:nvSpPr>
        <p:spPr>
          <a:xfrm>
            <a:off x="120093" y="671119"/>
            <a:ext cx="8845700" cy="4249879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DD2F53-8A30-7B44-8B15-9CA8AE2611BA}"/>
              </a:ext>
            </a:extLst>
          </p:cNvPr>
          <p:cNvSpPr txBox="1"/>
          <p:nvPr/>
        </p:nvSpPr>
        <p:spPr>
          <a:xfrm>
            <a:off x="178207" y="1990155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Sequencing!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123F707-1C49-C245-A34E-E13F65598B10}"/>
              </a:ext>
            </a:extLst>
          </p:cNvPr>
          <p:cNvSpPr/>
          <p:nvPr/>
        </p:nvSpPr>
        <p:spPr>
          <a:xfrm>
            <a:off x="185779" y="2447703"/>
            <a:ext cx="1759164" cy="50958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30">
            <a:extLst>
              <a:ext uri="{FF2B5EF4-FFF2-40B4-BE49-F238E27FC236}">
                <a16:creationId xmlns:a16="http://schemas.microsoft.com/office/drawing/2014/main" id="{BC45FF0E-665C-7344-B44A-48FF90592A4A}"/>
              </a:ext>
            </a:extLst>
          </p:cNvPr>
          <p:cNvSpPr txBox="1"/>
          <p:nvPr/>
        </p:nvSpPr>
        <p:spPr>
          <a:xfrm>
            <a:off x="321151" y="1245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Brief History of Genome Assembly Technology</a:t>
            </a:r>
            <a:endParaRPr sz="24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B13CC-B398-CD45-9424-CE47F336D563}"/>
              </a:ext>
            </a:extLst>
          </p:cNvPr>
          <p:cNvSpPr txBox="1"/>
          <p:nvPr/>
        </p:nvSpPr>
        <p:spPr>
          <a:xfrm>
            <a:off x="2495411" y="3113175"/>
            <a:ext cx="1710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Bacterial Artificial </a:t>
            </a:r>
            <a:r>
              <a:rPr lang="en-US" b="1" dirty="0" err="1">
                <a:solidFill>
                  <a:schemeClr val="accent1"/>
                </a:solidFill>
              </a:rPr>
              <a:t>Chrom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F9E3C9-6C52-5349-9150-20766D0EBE1B}"/>
              </a:ext>
            </a:extLst>
          </p:cNvPr>
          <p:cNvCxnSpPr>
            <a:cxnSpLocks/>
          </p:cNvCxnSpPr>
          <p:nvPr/>
        </p:nvCxnSpPr>
        <p:spPr>
          <a:xfrm>
            <a:off x="321151" y="822121"/>
            <a:ext cx="847051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CF491D-EAAA-6749-9D48-B5EB83547E76}"/>
              </a:ext>
            </a:extLst>
          </p:cNvPr>
          <p:cNvSpPr txBox="1"/>
          <p:nvPr/>
        </p:nvSpPr>
        <p:spPr>
          <a:xfrm>
            <a:off x="4269308" y="67111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873686-76A5-584D-BD66-A763AB0EB47A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799595" y="978896"/>
            <a:ext cx="2756811" cy="36759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807DA4-2135-0E41-8794-C3374C1F47C9}"/>
              </a:ext>
            </a:extLst>
          </p:cNvPr>
          <p:cNvSpPr txBox="1"/>
          <p:nvPr/>
        </p:nvSpPr>
        <p:spPr>
          <a:xfrm>
            <a:off x="3893176" y="126710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Fragment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E44EE4-344B-654F-AAA2-F238BD149F3B}"/>
              </a:ext>
            </a:extLst>
          </p:cNvPr>
          <p:cNvCxnSpPr>
            <a:cxnSpLocks/>
          </p:cNvCxnSpPr>
          <p:nvPr/>
        </p:nvCxnSpPr>
        <p:spPr>
          <a:xfrm>
            <a:off x="142501" y="1347745"/>
            <a:ext cx="160180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E13638-FFA8-DB44-917B-3CAF32DFAC71}"/>
              </a:ext>
            </a:extLst>
          </p:cNvPr>
          <p:cNvSpPr txBox="1"/>
          <p:nvPr/>
        </p:nvSpPr>
        <p:spPr>
          <a:xfrm>
            <a:off x="223492" y="1185467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E2A81-03DD-5641-96D4-60B1142DFBE8}"/>
              </a:ext>
            </a:extLst>
          </p:cNvPr>
          <p:cNvSpPr txBox="1"/>
          <p:nvPr/>
        </p:nvSpPr>
        <p:spPr>
          <a:xfrm>
            <a:off x="2674348" y="164972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93CCF2-B656-5C4F-8072-77145C92901E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flipH="1">
            <a:off x="3394257" y="978896"/>
            <a:ext cx="1162149" cy="67083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5F6340-08CD-8246-BFDC-C362F0D6A92E}"/>
              </a:ext>
            </a:extLst>
          </p:cNvPr>
          <p:cNvCxnSpPr/>
          <p:nvPr/>
        </p:nvCxnSpPr>
        <p:spPr>
          <a:xfrm>
            <a:off x="142501" y="1510022"/>
            <a:ext cx="1031350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5E2984D-E924-4540-8885-DAD397EC78D4}"/>
              </a:ext>
            </a:extLst>
          </p:cNvPr>
          <p:cNvSpPr txBox="1"/>
          <p:nvPr/>
        </p:nvSpPr>
        <p:spPr>
          <a:xfrm>
            <a:off x="120092" y="1536721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F32AD7-47EE-8644-B233-AC11079BBF1D}"/>
              </a:ext>
            </a:extLst>
          </p:cNvPr>
          <p:cNvSpPr/>
          <p:nvPr/>
        </p:nvSpPr>
        <p:spPr>
          <a:xfrm>
            <a:off x="2589259" y="2057070"/>
            <a:ext cx="1818529" cy="1767313"/>
          </a:xfrm>
          <a:prstGeom prst="arc">
            <a:avLst>
              <a:gd name="adj1" fmla="val 10867021"/>
              <a:gd name="adj2" fmla="val 12988289"/>
            </a:avLst>
          </a:prstGeom>
          <a:ln w="635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141F127-2529-CA44-8AD1-4B51B679606F}"/>
              </a:ext>
            </a:extLst>
          </p:cNvPr>
          <p:cNvSpPr/>
          <p:nvPr/>
        </p:nvSpPr>
        <p:spPr>
          <a:xfrm flipH="1">
            <a:off x="2291791" y="2069018"/>
            <a:ext cx="1818529" cy="1767313"/>
          </a:xfrm>
          <a:prstGeom prst="arc">
            <a:avLst>
              <a:gd name="adj1" fmla="val 10867021"/>
              <a:gd name="adj2" fmla="val 12988289"/>
            </a:avLst>
          </a:prstGeom>
          <a:ln w="635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202FF-DB83-834E-B3DF-4F31EDCB42AF}"/>
              </a:ext>
            </a:extLst>
          </p:cNvPr>
          <p:cNvSpPr txBox="1"/>
          <p:nvPr/>
        </p:nvSpPr>
        <p:spPr>
          <a:xfrm>
            <a:off x="2844474" y="2361263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DD53B8-F921-054F-9E80-30C0C841E00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556406" y="978896"/>
            <a:ext cx="851812" cy="63151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36118C-7EAD-454A-A261-256A7C47A9FF}"/>
              </a:ext>
            </a:extLst>
          </p:cNvPr>
          <p:cNvCxnSpPr>
            <a:cxnSpLocks/>
          </p:cNvCxnSpPr>
          <p:nvPr/>
        </p:nvCxnSpPr>
        <p:spPr>
          <a:xfrm rot="5400000">
            <a:off x="4951326" y="2550854"/>
            <a:ext cx="160180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0E257D1-DD3B-ED43-B60A-816307900D9A}"/>
              </a:ext>
            </a:extLst>
          </p:cNvPr>
          <p:cNvSpPr txBox="1"/>
          <p:nvPr/>
        </p:nvSpPr>
        <p:spPr>
          <a:xfrm rot="5400000">
            <a:off x="5032317" y="2388576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963DA0-C0EB-2345-B64F-9BF0411317E0}"/>
              </a:ext>
            </a:extLst>
          </p:cNvPr>
          <p:cNvCxnSpPr/>
          <p:nvPr/>
        </p:nvCxnSpPr>
        <p:spPr>
          <a:xfrm>
            <a:off x="5150840" y="3345061"/>
            <a:ext cx="11492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4C6EF5E-16CE-4F4E-8DD4-9777CF818432}"/>
              </a:ext>
            </a:extLst>
          </p:cNvPr>
          <p:cNvSpPr txBox="1"/>
          <p:nvPr/>
        </p:nvSpPr>
        <p:spPr>
          <a:xfrm>
            <a:off x="5268831" y="3379844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Flow Cell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432E03-EE34-1C45-9BB4-3312BA02D51F}"/>
              </a:ext>
            </a:extLst>
          </p:cNvPr>
          <p:cNvSpPr txBox="1"/>
          <p:nvPr/>
        </p:nvSpPr>
        <p:spPr>
          <a:xfrm>
            <a:off x="4674598" y="4405216"/>
            <a:ext cx="2060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Short-Read (Illumina) Sequencing</a:t>
            </a: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3122E60E-62EC-1645-9181-8A6B27D5C141}"/>
              </a:ext>
            </a:extLst>
          </p:cNvPr>
          <p:cNvSpPr/>
          <p:nvPr/>
        </p:nvSpPr>
        <p:spPr>
          <a:xfrm>
            <a:off x="6855887" y="1986415"/>
            <a:ext cx="1859509" cy="1807139"/>
          </a:xfrm>
          <a:prstGeom prst="arc">
            <a:avLst>
              <a:gd name="adj1" fmla="val 5620665"/>
              <a:gd name="adj2" fmla="val 281079"/>
            </a:avLst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A6B856-DB61-2A4A-8273-CA6B7DF7E3FD}"/>
              </a:ext>
            </a:extLst>
          </p:cNvPr>
          <p:cNvCxnSpPr>
            <a:cxnSpLocks/>
          </p:cNvCxnSpPr>
          <p:nvPr/>
        </p:nvCxnSpPr>
        <p:spPr>
          <a:xfrm>
            <a:off x="5595820" y="1758342"/>
            <a:ext cx="0" cy="5693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2125D10-32DD-7B41-A6C6-16738EC268A6}"/>
              </a:ext>
            </a:extLst>
          </p:cNvPr>
          <p:cNvSpPr txBox="1"/>
          <p:nvPr/>
        </p:nvSpPr>
        <p:spPr>
          <a:xfrm rot="5400000">
            <a:off x="4933434" y="2346882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5D50508-95F3-5F4D-9C57-4252C545C5AC}"/>
              </a:ext>
            </a:extLst>
          </p:cNvPr>
          <p:cNvCxnSpPr>
            <a:cxnSpLocks/>
          </p:cNvCxnSpPr>
          <p:nvPr/>
        </p:nvCxnSpPr>
        <p:spPr>
          <a:xfrm flipH="1" flipV="1">
            <a:off x="5579587" y="2706879"/>
            <a:ext cx="0" cy="5693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6F74BAC-C5EB-D64C-A091-FC3FFE33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437" y="3665120"/>
            <a:ext cx="1597481" cy="82982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66E3694-D28E-264D-9C0A-5BADEA640DCF}"/>
              </a:ext>
            </a:extLst>
          </p:cNvPr>
          <p:cNvSpPr txBox="1"/>
          <p:nvPr/>
        </p:nvSpPr>
        <p:spPr>
          <a:xfrm>
            <a:off x="7025700" y="164972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38C256BA-4179-5D4A-8F13-6331BDE1F40C}"/>
              </a:ext>
            </a:extLst>
          </p:cNvPr>
          <p:cNvSpPr/>
          <p:nvPr/>
        </p:nvSpPr>
        <p:spPr>
          <a:xfrm>
            <a:off x="7066829" y="2183215"/>
            <a:ext cx="1437623" cy="1397135"/>
          </a:xfrm>
          <a:prstGeom prst="arc">
            <a:avLst>
              <a:gd name="adj1" fmla="val 5620665"/>
              <a:gd name="adj2" fmla="val 281079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666C7B-6D75-6C46-AD8C-3267154C20B6}"/>
              </a:ext>
            </a:extLst>
          </p:cNvPr>
          <p:cNvSpPr txBox="1"/>
          <p:nvPr/>
        </p:nvSpPr>
        <p:spPr>
          <a:xfrm>
            <a:off x="7283838" y="231760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pic>
        <p:nvPicPr>
          <p:cNvPr id="73" name="Google Shape;268;p32" descr="Image">
            <a:extLst>
              <a:ext uri="{FF2B5EF4-FFF2-40B4-BE49-F238E27FC236}">
                <a16:creationId xmlns:a16="http://schemas.microsoft.com/office/drawing/2014/main" id="{9089F324-14A0-4740-ADD1-812DC8DAA2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4566"/>
          <a:stretch/>
        </p:blipFill>
        <p:spPr>
          <a:xfrm>
            <a:off x="8087187" y="3000643"/>
            <a:ext cx="996964" cy="14863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578ED32-7C22-D841-A5B1-5EDDC52FEA18}"/>
              </a:ext>
            </a:extLst>
          </p:cNvPr>
          <p:cNvSpPr txBox="1"/>
          <p:nvPr/>
        </p:nvSpPr>
        <p:spPr>
          <a:xfrm>
            <a:off x="6686026" y="4397778"/>
            <a:ext cx="2279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Long-Read (</a:t>
            </a:r>
            <a:r>
              <a:rPr lang="en-US" b="1" dirty="0" err="1"/>
              <a:t>Pacbio</a:t>
            </a:r>
            <a:r>
              <a:rPr lang="en-US" b="1" dirty="0"/>
              <a:t>/ONT) Sequencing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134B95A-A43C-524B-BAD3-30576701548F}"/>
              </a:ext>
            </a:extLst>
          </p:cNvPr>
          <p:cNvCxnSpPr>
            <a:cxnSpLocks/>
          </p:cNvCxnSpPr>
          <p:nvPr/>
        </p:nvCxnSpPr>
        <p:spPr>
          <a:xfrm>
            <a:off x="4543230" y="987144"/>
            <a:ext cx="2962498" cy="68596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C83BC1F-3920-D34C-9863-32C107CAA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84" t="21101"/>
          <a:stretch/>
        </p:blipFill>
        <p:spPr>
          <a:xfrm>
            <a:off x="12917" y="1803079"/>
            <a:ext cx="2079490" cy="203325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288B162-621A-B141-B4F3-92E8FA4A6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31" r="9351"/>
          <a:stretch/>
        </p:blipFill>
        <p:spPr>
          <a:xfrm>
            <a:off x="1655136" y="3730167"/>
            <a:ext cx="1154656" cy="9292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3ECCD2B-4F90-8149-BBEC-98A5C4B709ED}"/>
              </a:ext>
            </a:extLst>
          </p:cNvPr>
          <p:cNvSpPr txBox="1"/>
          <p:nvPr/>
        </p:nvSpPr>
        <p:spPr>
          <a:xfrm>
            <a:off x="2379093" y="4381996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Shotgun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A35C0-BD23-1346-8AB5-6335F48703FB}"/>
              </a:ext>
            </a:extLst>
          </p:cNvPr>
          <p:cNvSpPr txBox="1"/>
          <p:nvPr/>
        </p:nvSpPr>
        <p:spPr>
          <a:xfrm>
            <a:off x="244698" y="4404547"/>
            <a:ext cx="1622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Sanger/Capillary Sequencing</a:t>
            </a: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715F0982-9BFE-0249-8ADB-FE224E19DC36}"/>
              </a:ext>
            </a:extLst>
          </p:cNvPr>
          <p:cNvSpPr/>
          <p:nvPr/>
        </p:nvSpPr>
        <p:spPr>
          <a:xfrm>
            <a:off x="2379093" y="1977418"/>
            <a:ext cx="1910687" cy="1910687"/>
          </a:xfrm>
          <a:prstGeom prst="donut">
            <a:avLst>
              <a:gd name="adj" fmla="val 3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A5DF795A-9FE7-E448-87FD-770C5D133605}"/>
              </a:ext>
            </a:extLst>
          </p:cNvPr>
          <p:cNvSpPr/>
          <p:nvPr/>
        </p:nvSpPr>
        <p:spPr>
          <a:xfrm>
            <a:off x="2409799" y="2017244"/>
            <a:ext cx="1859509" cy="1807139"/>
          </a:xfrm>
          <a:prstGeom prst="arc">
            <a:avLst>
              <a:gd name="adj1" fmla="val 10867021"/>
              <a:gd name="adj2" fmla="val 0"/>
            </a:avLst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5569EF-79C6-864D-B0DD-48308519C886}"/>
              </a:ext>
            </a:extLst>
          </p:cNvPr>
          <p:cNvSpPr/>
          <p:nvPr/>
        </p:nvSpPr>
        <p:spPr>
          <a:xfrm>
            <a:off x="120093" y="671119"/>
            <a:ext cx="8845700" cy="4249879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DD2F53-8A30-7B44-8B15-9CA8AE2611BA}"/>
              </a:ext>
            </a:extLst>
          </p:cNvPr>
          <p:cNvSpPr txBox="1"/>
          <p:nvPr/>
        </p:nvSpPr>
        <p:spPr>
          <a:xfrm>
            <a:off x="178207" y="1990155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>
                    <a:alpha val="50000"/>
                  </a:srgbClr>
                </a:solidFill>
              </a:rPr>
              <a:t>Sequencing!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123F707-1C49-C245-A34E-E13F65598B10}"/>
              </a:ext>
            </a:extLst>
          </p:cNvPr>
          <p:cNvSpPr/>
          <p:nvPr/>
        </p:nvSpPr>
        <p:spPr>
          <a:xfrm>
            <a:off x="185779" y="2447703"/>
            <a:ext cx="1759164" cy="509582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A2BAB-1452-594E-B975-CB6D2A161BA8}"/>
              </a:ext>
            </a:extLst>
          </p:cNvPr>
          <p:cNvSpPr txBox="1"/>
          <p:nvPr/>
        </p:nvSpPr>
        <p:spPr>
          <a:xfrm>
            <a:off x="2482570" y="2002287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Parallelization (More Reads)!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F1BE2A1-7D8C-6448-A66C-DDDA525B16CA}"/>
              </a:ext>
            </a:extLst>
          </p:cNvPr>
          <p:cNvSpPr/>
          <p:nvPr/>
        </p:nvSpPr>
        <p:spPr>
          <a:xfrm>
            <a:off x="2163632" y="2452248"/>
            <a:ext cx="4323500" cy="50958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9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30">
            <a:extLst>
              <a:ext uri="{FF2B5EF4-FFF2-40B4-BE49-F238E27FC236}">
                <a16:creationId xmlns:a16="http://schemas.microsoft.com/office/drawing/2014/main" id="{BC45FF0E-665C-7344-B44A-48FF90592A4A}"/>
              </a:ext>
            </a:extLst>
          </p:cNvPr>
          <p:cNvSpPr txBox="1"/>
          <p:nvPr/>
        </p:nvSpPr>
        <p:spPr>
          <a:xfrm>
            <a:off x="321151" y="124501"/>
            <a:ext cx="87630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5376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Brief History of Genome Assembly Technology</a:t>
            </a:r>
            <a:endParaRPr sz="2400" dirty="0">
              <a:solidFill>
                <a:srgbClr val="53769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B13CC-B398-CD45-9424-CE47F336D563}"/>
              </a:ext>
            </a:extLst>
          </p:cNvPr>
          <p:cNvSpPr txBox="1"/>
          <p:nvPr/>
        </p:nvSpPr>
        <p:spPr>
          <a:xfrm>
            <a:off x="2495411" y="3113175"/>
            <a:ext cx="1710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Bacterial Artificial </a:t>
            </a:r>
            <a:r>
              <a:rPr lang="en-US" b="1" dirty="0" err="1">
                <a:solidFill>
                  <a:schemeClr val="accent1"/>
                </a:solidFill>
              </a:rPr>
              <a:t>Chrom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F9E3C9-6C52-5349-9150-20766D0EBE1B}"/>
              </a:ext>
            </a:extLst>
          </p:cNvPr>
          <p:cNvCxnSpPr>
            <a:cxnSpLocks/>
          </p:cNvCxnSpPr>
          <p:nvPr/>
        </p:nvCxnSpPr>
        <p:spPr>
          <a:xfrm>
            <a:off x="321151" y="822121"/>
            <a:ext cx="847051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CF491D-EAAA-6749-9D48-B5EB83547E76}"/>
              </a:ext>
            </a:extLst>
          </p:cNvPr>
          <p:cNvSpPr txBox="1"/>
          <p:nvPr/>
        </p:nvSpPr>
        <p:spPr>
          <a:xfrm>
            <a:off x="4269308" y="67111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873686-76A5-584D-BD66-A763AB0EB47A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799595" y="978896"/>
            <a:ext cx="2756811" cy="36759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807DA4-2135-0E41-8794-C3374C1F47C9}"/>
              </a:ext>
            </a:extLst>
          </p:cNvPr>
          <p:cNvSpPr txBox="1"/>
          <p:nvPr/>
        </p:nvSpPr>
        <p:spPr>
          <a:xfrm>
            <a:off x="3893176" y="126710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Fragment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E44EE4-344B-654F-AAA2-F238BD149F3B}"/>
              </a:ext>
            </a:extLst>
          </p:cNvPr>
          <p:cNvCxnSpPr>
            <a:cxnSpLocks/>
          </p:cNvCxnSpPr>
          <p:nvPr/>
        </p:nvCxnSpPr>
        <p:spPr>
          <a:xfrm>
            <a:off x="142501" y="1347745"/>
            <a:ext cx="160180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E13638-FFA8-DB44-917B-3CAF32DFAC71}"/>
              </a:ext>
            </a:extLst>
          </p:cNvPr>
          <p:cNvSpPr txBox="1"/>
          <p:nvPr/>
        </p:nvSpPr>
        <p:spPr>
          <a:xfrm>
            <a:off x="223492" y="1185467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E2A81-03DD-5641-96D4-60B1142DFBE8}"/>
              </a:ext>
            </a:extLst>
          </p:cNvPr>
          <p:cNvSpPr txBox="1"/>
          <p:nvPr/>
        </p:nvSpPr>
        <p:spPr>
          <a:xfrm>
            <a:off x="2674348" y="164972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93CCF2-B656-5C4F-8072-77145C92901E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flipH="1">
            <a:off x="3394257" y="978896"/>
            <a:ext cx="1162149" cy="67083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5F6340-08CD-8246-BFDC-C362F0D6A92E}"/>
              </a:ext>
            </a:extLst>
          </p:cNvPr>
          <p:cNvCxnSpPr/>
          <p:nvPr/>
        </p:nvCxnSpPr>
        <p:spPr>
          <a:xfrm>
            <a:off x="142501" y="1510022"/>
            <a:ext cx="1031350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5E2984D-E924-4540-8885-DAD397EC78D4}"/>
              </a:ext>
            </a:extLst>
          </p:cNvPr>
          <p:cNvSpPr txBox="1"/>
          <p:nvPr/>
        </p:nvSpPr>
        <p:spPr>
          <a:xfrm>
            <a:off x="120092" y="1536721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F32AD7-47EE-8644-B233-AC11079BBF1D}"/>
              </a:ext>
            </a:extLst>
          </p:cNvPr>
          <p:cNvSpPr/>
          <p:nvPr/>
        </p:nvSpPr>
        <p:spPr>
          <a:xfrm>
            <a:off x="2589259" y="2057070"/>
            <a:ext cx="1818529" cy="1767313"/>
          </a:xfrm>
          <a:prstGeom prst="arc">
            <a:avLst>
              <a:gd name="adj1" fmla="val 10867021"/>
              <a:gd name="adj2" fmla="val 12988289"/>
            </a:avLst>
          </a:prstGeom>
          <a:ln w="635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141F127-2529-CA44-8AD1-4B51B679606F}"/>
              </a:ext>
            </a:extLst>
          </p:cNvPr>
          <p:cNvSpPr/>
          <p:nvPr/>
        </p:nvSpPr>
        <p:spPr>
          <a:xfrm flipH="1">
            <a:off x="2291791" y="2069018"/>
            <a:ext cx="1818529" cy="1767313"/>
          </a:xfrm>
          <a:prstGeom prst="arc">
            <a:avLst>
              <a:gd name="adj1" fmla="val 10867021"/>
              <a:gd name="adj2" fmla="val 12988289"/>
            </a:avLst>
          </a:prstGeom>
          <a:ln w="635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202FF-DB83-834E-B3DF-4F31EDCB42AF}"/>
              </a:ext>
            </a:extLst>
          </p:cNvPr>
          <p:cNvSpPr txBox="1"/>
          <p:nvPr/>
        </p:nvSpPr>
        <p:spPr>
          <a:xfrm>
            <a:off x="2844474" y="2361263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DD53B8-F921-054F-9E80-30C0C841E00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556406" y="978896"/>
            <a:ext cx="851812" cy="63151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36118C-7EAD-454A-A261-256A7C47A9FF}"/>
              </a:ext>
            </a:extLst>
          </p:cNvPr>
          <p:cNvCxnSpPr>
            <a:cxnSpLocks/>
          </p:cNvCxnSpPr>
          <p:nvPr/>
        </p:nvCxnSpPr>
        <p:spPr>
          <a:xfrm rot="5400000">
            <a:off x="4951326" y="2550854"/>
            <a:ext cx="1601801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0E257D1-DD3B-ED43-B60A-816307900D9A}"/>
              </a:ext>
            </a:extLst>
          </p:cNvPr>
          <p:cNvSpPr txBox="1"/>
          <p:nvPr/>
        </p:nvSpPr>
        <p:spPr>
          <a:xfrm rot="5400000">
            <a:off x="5032317" y="2388576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963DA0-C0EB-2345-B64F-9BF0411317E0}"/>
              </a:ext>
            </a:extLst>
          </p:cNvPr>
          <p:cNvCxnSpPr/>
          <p:nvPr/>
        </p:nvCxnSpPr>
        <p:spPr>
          <a:xfrm>
            <a:off x="5150840" y="3345061"/>
            <a:ext cx="11492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4C6EF5E-16CE-4F4E-8DD4-9777CF818432}"/>
              </a:ext>
            </a:extLst>
          </p:cNvPr>
          <p:cNvSpPr txBox="1"/>
          <p:nvPr/>
        </p:nvSpPr>
        <p:spPr>
          <a:xfrm>
            <a:off x="5268831" y="3379844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Flow Cell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432E03-EE34-1C45-9BB4-3312BA02D51F}"/>
              </a:ext>
            </a:extLst>
          </p:cNvPr>
          <p:cNvSpPr txBox="1"/>
          <p:nvPr/>
        </p:nvSpPr>
        <p:spPr>
          <a:xfrm>
            <a:off x="4674598" y="4405216"/>
            <a:ext cx="2060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Short-Read (Illumina) Sequencing</a:t>
            </a: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3122E60E-62EC-1645-9181-8A6B27D5C141}"/>
              </a:ext>
            </a:extLst>
          </p:cNvPr>
          <p:cNvSpPr/>
          <p:nvPr/>
        </p:nvSpPr>
        <p:spPr>
          <a:xfrm>
            <a:off x="6855887" y="1986415"/>
            <a:ext cx="1859509" cy="1807139"/>
          </a:xfrm>
          <a:prstGeom prst="arc">
            <a:avLst>
              <a:gd name="adj1" fmla="val 5620665"/>
              <a:gd name="adj2" fmla="val 281079"/>
            </a:avLst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A6B856-DB61-2A4A-8273-CA6B7DF7E3FD}"/>
              </a:ext>
            </a:extLst>
          </p:cNvPr>
          <p:cNvCxnSpPr>
            <a:cxnSpLocks/>
          </p:cNvCxnSpPr>
          <p:nvPr/>
        </p:nvCxnSpPr>
        <p:spPr>
          <a:xfrm>
            <a:off x="5595820" y="1758342"/>
            <a:ext cx="0" cy="5693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2125D10-32DD-7B41-A6C6-16738EC268A6}"/>
              </a:ext>
            </a:extLst>
          </p:cNvPr>
          <p:cNvSpPr txBox="1"/>
          <p:nvPr/>
        </p:nvSpPr>
        <p:spPr>
          <a:xfrm rot="5400000">
            <a:off x="4933434" y="2346882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5D50508-95F3-5F4D-9C57-4252C545C5AC}"/>
              </a:ext>
            </a:extLst>
          </p:cNvPr>
          <p:cNvCxnSpPr>
            <a:cxnSpLocks/>
          </p:cNvCxnSpPr>
          <p:nvPr/>
        </p:nvCxnSpPr>
        <p:spPr>
          <a:xfrm flipH="1" flipV="1">
            <a:off x="5579587" y="2706879"/>
            <a:ext cx="0" cy="5693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6F74BAC-C5EB-D64C-A091-FC3FFE33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437" y="3665120"/>
            <a:ext cx="1597481" cy="82982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66E3694-D28E-264D-9C0A-5BADEA640DCF}"/>
              </a:ext>
            </a:extLst>
          </p:cNvPr>
          <p:cNvSpPr txBox="1"/>
          <p:nvPr/>
        </p:nvSpPr>
        <p:spPr>
          <a:xfrm>
            <a:off x="7025700" y="164972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 Fragment</a:t>
            </a: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38C256BA-4179-5D4A-8F13-6331BDE1F40C}"/>
              </a:ext>
            </a:extLst>
          </p:cNvPr>
          <p:cNvSpPr/>
          <p:nvPr/>
        </p:nvSpPr>
        <p:spPr>
          <a:xfrm>
            <a:off x="7066829" y="2183215"/>
            <a:ext cx="1437623" cy="1397135"/>
          </a:xfrm>
          <a:prstGeom prst="arc">
            <a:avLst>
              <a:gd name="adj1" fmla="val 5620665"/>
              <a:gd name="adj2" fmla="val 281079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666C7B-6D75-6C46-AD8C-3267154C20B6}"/>
              </a:ext>
            </a:extLst>
          </p:cNvPr>
          <p:cNvSpPr txBox="1"/>
          <p:nvPr/>
        </p:nvSpPr>
        <p:spPr>
          <a:xfrm>
            <a:off x="7283838" y="231760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</a:t>
            </a:r>
          </a:p>
        </p:txBody>
      </p:sp>
      <p:pic>
        <p:nvPicPr>
          <p:cNvPr id="73" name="Google Shape;268;p32" descr="Image">
            <a:extLst>
              <a:ext uri="{FF2B5EF4-FFF2-40B4-BE49-F238E27FC236}">
                <a16:creationId xmlns:a16="http://schemas.microsoft.com/office/drawing/2014/main" id="{9089F324-14A0-4740-ADD1-812DC8DAA2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4566"/>
          <a:stretch/>
        </p:blipFill>
        <p:spPr>
          <a:xfrm>
            <a:off x="8087187" y="3000643"/>
            <a:ext cx="996964" cy="14863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578ED32-7C22-D841-A5B1-5EDDC52FEA18}"/>
              </a:ext>
            </a:extLst>
          </p:cNvPr>
          <p:cNvSpPr txBox="1"/>
          <p:nvPr/>
        </p:nvSpPr>
        <p:spPr>
          <a:xfrm>
            <a:off x="6686026" y="4397778"/>
            <a:ext cx="2279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Long-Read (</a:t>
            </a:r>
            <a:r>
              <a:rPr lang="en-US" b="1" dirty="0" err="1"/>
              <a:t>Pacbio</a:t>
            </a:r>
            <a:r>
              <a:rPr lang="en-US" b="1" dirty="0"/>
              <a:t>/ONT) Sequencing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134B95A-A43C-524B-BAD3-30576701548F}"/>
              </a:ext>
            </a:extLst>
          </p:cNvPr>
          <p:cNvCxnSpPr>
            <a:cxnSpLocks/>
          </p:cNvCxnSpPr>
          <p:nvPr/>
        </p:nvCxnSpPr>
        <p:spPr>
          <a:xfrm>
            <a:off x="4543230" y="987144"/>
            <a:ext cx="2962498" cy="68596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C83BC1F-3920-D34C-9863-32C107CAA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84" t="21101"/>
          <a:stretch/>
        </p:blipFill>
        <p:spPr>
          <a:xfrm>
            <a:off x="12917" y="1803079"/>
            <a:ext cx="2079490" cy="203325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288B162-621A-B141-B4F3-92E8FA4A6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31" r="9351"/>
          <a:stretch/>
        </p:blipFill>
        <p:spPr>
          <a:xfrm>
            <a:off x="1655136" y="3730167"/>
            <a:ext cx="1154656" cy="9292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3ECCD2B-4F90-8149-BBEC-98A5C4B709ED}"/>
              </a:ext>
            </a:extLst>
          </p:cNvPr>
          <p:cNvSpPr txBox="1"/>
          <p:nvPr/>
        </p:nvSpPr>
        <p:spPr>
          <a:xfrm>
            <a:off x="2379093" y="4381996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Shotgun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A35C0-BD23-1346-8AB5-6335F48703FB}"/>
              </a:ext>
            </a:extLst>
          </p:cNvPr>
          <p:cNvSpPr txBox="1"/>
          <p:nvPr/>
        </p:nvSpPr>
        <p:spPr>
          <a:xfrm>
            <a:off x="244698" y="4404547"/>
            <a:ext cx="1622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Sanger/Capillary Sequencing</a:t>
            </a: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715F0982-9BFE-0249-8ADB-FE224E19DC36}"/>
              </a:ext>
            </a:extLst>
          </p:cNvPr>
          <p:cNvSpPr/>
          <p:nvPr/>
        </p:nvSpPr>
        <p:spPr>
          <a:xfrm>
            <a:off x="2379093" y="1977418"/>
            <a:ext cx="1910687" cy="1910687"/>
          </a:xfrm>
          <a:prstGeom prst="donut">
            <a:avLst>
              <a:gd name="adj" fmla="val 3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A5DF795A-9FE7-E448-87FD-770C5D133605}"/>
              </a:ext>
            </a:extLst>
          </p:cNvPr>
          <p:cNvSpPr/>
          <p:nvPr/>
        </p:nvSpPr>
        <p:spPr>
          <a:xfrm>
            <a:off x="2409799" y="2017244"/>
            <a:ext cx="1859509" cy="1807139"/>
          </a:xfrm>
          <a:prstGeom prst="arc">
            <a:avLst>
              <a:gd name="adj1" fmla="val 10867021"/>
              <a:gd name="adj2" fmla="val 0"/>
            </a:avLst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5569EF-79C6-864D-B0DD-48308519C886}"/>
              </a:ext>
            </a:extLst>
          </p:cNvPr>
          <p:cNvSpPr/>
          <p:nvPr/>
        </p:nvSpPr>
        <p:spPr>
          <a:xfrm>
            <a:off x="120093" y="671119"/>
            <a:ext cx="8845700" cy="4249879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DD2F53-8A30-7B44-8B15-9CA8AE2611BA}"/>
              </a:ext>
            </a:extLst>
          </p:cNvPr>
          <p:cNvSpPr txBox="1"/>
          <p:nvPr/>
        </p:nvSpPr>
        <p:spPr>
          <a:xfrm>
            <a:off x="178207" y="1990155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>
                    <a:alpha val="50000"/>
                  </a:srgbClr>
                </a:solidFill>
              </a:rPr>
              <a:t>Sequencing!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123F707-1C49-C245-A34E-E13F65598B10}"/>
              </a:ext>
            </a:extLst>
          </p:cNvPr>
          <p:cNvSpPr/>
          <p:nvPr/>
        </p:nvSpPr>
        <p:spPr>
          <a:xfrm>
            <a:off x="185779" y="2447703"/>
            <a:ext cx="1759164" cy="509582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A2BAB-1452-594E-B975-CB6D2A161BA8}"/>
              </a:ext>
            </a:extLst>
          </p:cNvPr>
          <p:cNvSpPr txBox="1"/>
          <p:nvPr/>
        </p:nvSpPr>
        <p:spPr>
          <a:xfrm>
            <a:off x="2482570" y="2002287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>
                    <a:alpha val="50000"/>
                  </a:srgbClr>
                </a:solidFill>
              </a:rPr>
              <a:t>Parallelization (More Reads)!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F1BE2A1-7D8C-6448-A66C-DDDA525B16CA}"/>
              </a:ext>
            </a:extLst>
          </p:cNvPr>
          <p:cNvSpPr/>
          <p:nvPr/>
        </p:nvSpPr>
        <p:spPr>
          <a:xfrm>
            <a:off x="2163632" y="2452248"/>
            <a:ext cx="4323500" cy="509582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DEADFA-E212-454E-B486-C269DEDD84C3}"/>
              </a:ext>
            </a:extLst>
          </p:cNvPr>
          <p:cNvSpPr txBox="1"/>
          <p:nvPr/>
        </p:nvSpPr>
        <p:spPr>
          <a:xfrm>
            <a:off x="6873364" y="1977908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Read Length!</a:t>
            </a:r>
            <a:endParaRPr lang="en-US" sz="2000" b="1" dirty="0">
              <a:solidFill>
                <a:srgbClr val="000000">
                  <a:alpha val="50000"/>
                </a:srgbClr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F30EAC0C-42FE-0B4A-AAAF-8B9500A3CCA7}"/>
              </a:ext>
            </a:extLst>
          </p:cNvPr>
          <p:cNvSpPr/>
          <p:nvPr/>
        </p:nvSpPr>
        <p:spPr>
          <a:xfrm>
            <a:off x="6880936" y="2435456"/>
            <a:ext cx="1759164" cy="50958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29319"/>
      </p:ext>
    </p:extLst>
  </p:cSld>
  <p:clrMapOvr>
    <a:masterClrMapping/>
  </p:clrMapOvr>
</p:sld>
</file>

<file path=ppt/theme/theme1.xml><?xml version="1.0" encoding="utf-8"?>
<a:theme xmlns:a="http://schemas.openxmlformats.org/drawingml/2006/main" name="Sanger 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11556</TotalTime>
  <Words>1924</Words>
  <Application>Microsoft Macintosh PowerPoint</Application>
  <PresentationFormat>On-screen Show (16:9)</PresentationFormat>
  <Paragraphs>344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Helvetica Neue Light</vt:lpstr>
      <vt:lpstr>Times</vt:lpstr>
      <vt:lpstr>Helvetica Neue</vt:lpstr>
      <vt:lpstr>Calibri</vt:lpstr>
      <vt:lpstr>Arial</vt:lpstr>
      <vt:lpstr>Sanger Blue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Eugene Gardner</cp:lastModifiedBy>
  <cp:revision>33</cp:revision>
  <dcterms:modified xsi:type="dcterms:W3CDTF">2021-05-12T14:25:29Z</dcterms:modified>
</cp:coreProperties>
</file>